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88" r:id="rId1"/>
  </p:sldMasterIdLst>
  <p:notesMasterIdLst>
    <p:notesMasterId r:id="rId33"/>
  </p:notesMasterIdLst>
  <p:handoutMasterIdLst>
    <p:handoutMasterId r:id="rId34"/>
  </p:handoutMasterIdLst>
  <p:sldIdLst>
    <p:sldId id="256" r:id="rId2"/>
    <p:sldId id="260" r:id="rId3"/>
    <p:sldId id="258" r:id="rId4"/>
    <p:sldId id="259" r:id="rId5"/>
    <p:sldId id="262" r:id="rId6"/>
    <p:sldId id="286" r:id="rId7"/>
    <p:sldId id="275" r:id="rId8"/>
    <p:sldId id="264" r:id="rId9"/>
    <p:sldId id="287" r:id="rId10"/>
    <p:sldId id="263" r:id="rId11"/>
    <p:sldId id="288" r:id="rId12"/>
    <p:sldId id="265" r:id="rId13"/>
    <p:sldId id="266" r:id="rId14"/>
    <p:sldId id="267" r:id="rId15"/>
    <p:sldId id="268" r:id="rId16"/>
    <p:sldId id="269" r:id="rId17"/>
    <p:sldId id="271" r:id="rId18"/>
    <p:sldId id="270" r:id="rId19"/>
    <p:sldId id="272" r:id="rId20"/>
    <p:sldId id="273" r:id="rId21"/>
    <p:sldId id="274"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8DD2B3E-D724-6344-A5F3-184233218C4D}">
          <p14:sldIdLst>
            <p14:sldId id="256"/>
          </p14:sldIdLst>
        </p14:section>
        <p14:section name="Background" id="{65A053FF-DFC0-CE4E-90C3-A096CC30ABE0}">
          <p14:sldIdLst>
            <p14:sldId id="260"/>
            <p14:sldId id="258"/>
            <p14:sldId id="259"/>
            <p14:sldId id="262"/>
            <p14:sldId id="286"/>
          </p14:sldIdLst>
        </p14:section>
        <p14:section name="Baldwin Provisos" id="{53BA99A4-D256-6B43-83ED-9B9162C4B4B2}">
          <p14:sldIdLst>
            <p14:sldId id="275"/>
            <p14:sldId id="264"/>
            <p14:sldId id="287"/>
            <p14:sldId id="263"/>
            <p14:sldId id="288"/>
            <p14:sldId id="265"/>
            <p14:sldId id="266"/>
            <p14:sldId id="267"/>
            <p14:sldId id="268"/>
            <p14:sldId id="269"/>
            <p14:sldId id="271"/>
            <p14:sldId id="270"/>
            <p14:sldId id="272"/>
            <p14:sldId id="273"/>
            <p14:sldId id="274"/>
          </p14:sldIdLst>
        </p14:section>
        <p14:section name="Additional Provisos" id="{9A957071-1F24-A34A-BD54-9FB3BE9C4571}">
          <p14:sldIdLst>
            <p14:sldId id="276"/>
            <p14:sldId id="277"/>
            <p14:sldId id="278"/>
            <p14:sldId id="279"/>
            <p14:sldId id="280"/>
            <p14:sldId id="281"/>
            <p14:sldId id="282"/>
            <p14:sldId id="283"/>
            <p14:sldId id="284"/>
            <p14:sldId id="28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784" y="-1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E72EF8-D2C4-694C-A50C-A9F73E3B1105}" type="datetimeFigureOut">
              <a:rPr lang="en-US" smtClean="0"/>
              <a:t>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4328B2-7D81-144D-BC87-61818BB0C1C0}" type="slidenum">
              <a:rPr lang="en-US" smtClean="0"/>
              <a:t>‹#›</a:t>
            </a:fld>
            <a:endParaRPr lang="en-US"/>
          </a:p>
        </p:txBody>
      </p:sp>
    </p:spTree>
    <p:extLst>
      <p:ext uri="{BB962C8B-B14F-4D97-AF65-F5344CB8AC3E}">
        <p14:creationId xmlns:p14="http://schemas.microsoft.com/office/powerpoint/2010/main" val="40480673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943AB7-92F9-3E4A-8453-E5693382FB3D}" type="datetimeFigureOut">
              <a:rPr lang="en-US" smtClean="0"/>
              <a:t>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A8104E-ABE0-EC4F-B8AA-976B72D7AAB8}" type="slidenum">
              <a:rPr lang="en-US" smtClean="0"/>
              <a:t>‹#›</a:t>
            </a:fld>
            <a:endParaRPr lang="en-US"/>
          </a:p>
        </p:txBody>
      </p:sp>
    </p:spTree>
    <p:extLst>
      <p:ext uri="{BB962C8B-B14F-4D97-AF65-F5344CB8AC3E}">
        <p14:creationId xmlns:p14="http://schemas.microsoft.com/office/powerpoint/2010/main" val="36270530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lvl1pPr marL="0" marR="0" indent="0" algn="r" defTabSz="914400" rtl="0" eaLnBrk="1" fontAlgn="auto" latinLnBrk="0" hangingPunct="1">
              <a:lnSpc>
                <a:spcPct val="100000"/>
              </a:lnSpc>
              <a:spcBef>
                <a:spcPts val="0"/>
              </a:spcBef>
              <a:spcAft>
                <a:spcPts val="0"/>
              </a:spcAft>
              <a:buClrTx/>
              <a:buSzTx/>
              <a:buFontTx/>
              <a:buNone/>
              <a:tabLst/>
              <a:defRPr sz="1400"/>
            </a:lvl1pPr>
          </a:lstStyle>
          <a:p>
            <a:endParaRPr lang="en-US" dirty="0" smtClean="0"/>
          </a:p>
          <a:p>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1AA73F0F-5CD3-DC4F-B7EF-3B404202F9EA}" type="datetime1">
              <a:rPr lang="en-US" smtClean="0"/>
              <a:t>5/20/16</a:t>
            </a:fld>
            <a:endParaRPr lang="en-US" dirty="0"/>
          </a:p>
        </p:txBody>
      </p:sp>
      <p:sp>
        <p:nvSpPr>
          <p:cNvPr id="5" name="Footer Placeholder 4"/>
          <p:cNvSpPr>
            <a:spLocks noGrp="1"/>
          </p:cNvSpPr>
          <p:nvPr>
            <p:ph type="ftr" sz="quarter" idx="11"/>
          </p:nvPr>
        </p:nvSpPr>
        <p:spPr/>
        <p:txBody>
          <a:bodyPr/>
          <a:lstStyle/>
          <a:p>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eaLnBrk="1" latinLnBrk="0" hangingPunct="1"/>
            <a:fld id="{824CAD2B-70D4-5B4B-AD04-2835305BCFE9}" type="datetime1">
              <a:rPr lang="en-US" smtClean="0"/>
              <a:t>5/20/16</a:t>
            </a:fld>
            <a:endParaRPr lang="en-US"/>
          </a:p>
        </p:txBody>
      </p:sp>
      <p:sp>
        <p:nvSpPr>
          <p:cNvPr id="5" name="Footer Placeholder 4"/>
          <p:cNvSpPr>
            <a:spLocks noGrp="1"/>
          </p:cNvSpPr>
          <p:nvPr>
            <p:ph type="ftr" sz="quarter" idx="11"/>
          </p:nvPr>
        </p:nvSpPr>
        <p:spPr/>
        <p:txBody>
          <a:bodyPr/>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pPr eaLnBrk="1" latinLnBrk="0" hangingPunct="1"/>
            <a:fld id="{3D8E1F29-CE5B-1D48-AA9A-B88EC974A4CA}" type="datetime1">
              <a:rPr lang="en-US" smtClean="0"/>
              <a:t>5/20/16</a:t>
            </a:fld>
            <a:endParaRPr lang="en-US"/>
          </a:p>
        </p:txBody>
      </p:sp>
      <p:sp>
        <p:nvSpPr>
          <p:cNvPr id="16" name="Footer Placeholder 15"/>
          <p:cNvSpPr>
            <a:spLocks noGrp="1"/>
          </p:cNvSpPr>
          <p:nvPr>
            <p:ph type="ftr" sz="quarter" idx="12"/>
          </p:nvPr>
        </p:nvSpPr>
        <p:spPr/>
        <p:txBody>
          <a:bodyPr/>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ACC476A0-5138-C94A-8E47-6DA1F4023380}" type="datetime1">
              <a:rPr lang="en-US" smtClean="0"/>
              <a:t>5/20/16</a:t>
            </a:fld>
            <a:endParaRPr lang="en-US"/>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pPr eaLnBrk="1" latinLnBrk="0" hangingPunct="1"/>
            <a:fld id="{E515B8E4-BAA8-A444-8CDD-3F6B46FDF6D4}" type="datetime1">
              <a:rPr lang="en-US" smtClean="0"/>
              <a:t>5/20/16</a:t>
            </a:fld>
            <a:endParaRPr lang="en-US"/>
          </a:p>
        </p:txBody>
      </p:sp>
      <p:sp>
        <p:nvSpPr>
          <p:cNvPr id="10" name="Footer Placeholder 9"/>
          <p:cNvSpPr>
            <a:spLocks noGrp="1"/>
          </p:cNvSpPr>
          <p:nvPr>
            <p:ph type="ftr" sz="quarter" idx="12"/>
          </p:nvPr>
        </p:nvSpPr>
        <p:spPr/>
        <p:txBody>
          <a:bodyPr/>
          <a:lstStyle/>
          <a:p>
            <a:endParaRPr kumimoji="0"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pPr eaLnBrk="1" latinLnBrk="0" hangingPunct="1"/>
            <a:fld id="{6527B889-512D-924E-8613-F6E49CB7B6DB}" type="datetime1">
              <a:rPr lang="en-US" smtClean="0"/>
              <a:t>5/20/16</a:t>
            </a:fld>
            <a:endParaRPr lang="en-US"/>
          </a:p>
        </p:txBody>
      </p:sp>
      <p:sp>
        <p:nvSpPr>
          <p:cNvPr id="16" name="Footer Placeholder 15"/>
          <p:cNvSpPr>
            <a:spLocks noGrp="1"/>
          </p:cNvSpPr>
          <p:nvPr>
            <p:ph type="ftr" sz="quarter" idx="12"/>
          </p:nvPr>
        </p:nvSpPr>
        <p:spPr/>
        <p:txBody>
          <a:bodyPr/>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pPr eaLnBrk="1" latinLnBrk="0" hangingPunct="1"/>
            <a:fld id="{62F9DB88-5AC9-E244-9553-B67D67B8E2EA}" type="datetime1">
              <a:rPr lang="en-US" smtClean="0"/>
              <a:t>5/20/16</a:t>
            </a:fld>
            <a:endParaRPr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80F7812B-FF5E-824B-ADC1-6AFE6FA404A8}" type="datetime1">
              <a:rPr lang="en-US" smtClean="0"/>
              <a:t>5/20/16</a:t>
            </a:fld>
            <a:endParaRPr lang="en-US"/>
          </a:p>
        </p:txBody>
      </p:sp>
      <p:sp>
        <p:nvSpPr>
          <p:cNvPr id="7" name="Footer Placeholder 6"/>
          <p:cNvSpPr>
            <a:spLocks noGrp="1"/>
          </p:cNvSpPr>
          <p:nvPr>
            <p:ph type="ftr" sz="quarter" idx="12"/>
          </p:nvPr>
        </p:nvSpPr>
        <p:spPr/>
        <p:txBody>
          <a:bodyPr/>
          <a:lstStyle/>
          <a:p>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pPr eaLnBrk="1" latinLnBrk="0" hangingPunct="1"/>
            <a:fld id="{AB9807E2-533D-2945-B021-8E16789920F1}" type="datetime1">
              <a:rPr lang="en-US" smtClean="0"/>
              <a:t>5/20/16</a:t>
            </a:fld>
            <a:endParaRPr lang="en-US"/>
          </a:p>
        </p:txBody>
      </p:sp>
      <p:sp>
        <p:nvSpPr>
          <p:cNvPr id="17" name="Footer Placeholder 16"/>
          <p:cNvSpPr>
            <a:spLocks noGrp="1"/>
          </p:cNvSpPr>
          <p:nvPr>
            <p:ph type="ftr" sz="quarter" idx="12"/>
          </p:nvPr>
        </p:nvSpPr>
        <p:spPr/>
        <p:txBody>
          <a:bodyPr/>
          <a:lstStyle/>
          <a:p>
            <a:endParaRPr kumimoji="0"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pPr eaLnBrk="1" latinLnBrk="0" hangingPunct="1"/>
            <a:fld id="{30D798BC-A5E1-C54F-A8F8-5D193C2D280C}" type="datetime1">
              <a:rPr lang="en-US" smtClean="0"/>
              <a:t>5/20/16</a:t>
            </a:fld>
            <a:endParaRPr lang="en-US"/>
          </a:p>
        </p:txBody>
      </p:sp>
      <p:sp>
        <p:nvSpPr>
          <p:cNvPr id="15" name="Footer Placeholder 14"/>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2AA957AF-53C0-420B-9C2D-77DB1416566C}" type="slidenum">
              <a:rPr lang="en-US" smtClean="0"/>
              <a:pPr/>
              <a:t>‹#›</a:t>
            </a:fld>
            <a:endParaRPr lang="en-US" sz="800" dirty="0" smtClean="0">
              <a:solidFill>
                <a:schemeClr val="tx2">
                  <a:shade val="50000"/>
                </a:schemeClr>
              </a:solidFill>
            </a:endParaRPr>
          </a:p>
          <a:p>
            <a:r>
              <a:rPr lang="en-US" dirty="0" smtClean="0"/>
              <a:t> </a:t>
            </a:r>
            <a:endParaRPr lang="en-US" sz="1000" dirty="0">
              <a:solidFill>
                <a:schemeClr val="tx2">
                  <a:shade val="50000"/>
                </a:schemeClr>
              </a:solidFill>
            </a:endParaRPr>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pPr algn="ctr" eaLnBrk="1" latinLnBrk="0" hangingPunct="1"/>
            <a:endParaRPr kumimoji="0" lang="en-US" sz="1000" dirty="0">
              <a:solidFill>
                <a:schemeClr val="tx2">
                  <a:shade val="50000"/>
                </a:schemeClr>
              </a:solidFill>
            </a:endParaRPr>
          </a:p>
        </p:txBody>
      </p:sp>
      <p:pic>
        <p:nvPicPr>
          <p:cNvPr id="11" name="Picture 10" descr="VCS_logo.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37153" y="0"/>
            <a:ext cx="1106847" cy="1104273"/>
          </a:xfrm>
          <a:prstGeom prst="rect">
            <a:avLst/>
          </a:prstGeom>
        </p:spPr>
      </p:pic>
      <p:sp>
        <p:nvSpPr>
          <p:cNvPr id="12" name="TextBox 11"/>
          <p:cNvSpPr txBox="1"/>
          <p:nvPr userDrawn="1"/>
        </p:nvSpPr>
        <p:spPr>
          <a:xfrm>
            <a:off x="8507114" y="6395190"/>
            <a:ext cx="474317" cy="64633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fld id="{CF40B41D-FD10-4A38-B39B-626510BD49B7}" type="slidenum">
              <a:rPr lang="en-US" smtClean="0"/>
              <a:pPr marL="0" marR="0" indent="0" algn="l" defTabSz="914400" rtl="0" eaLnBrk="1" fontAlgn="auto" latinLnBrk="0" hangingPunct="1">
                <a:lnSpc>
                  <a:spcPct val="100000"/>
                </a:lnSpc>
                <a:spcBef>
                  <a:spcPts val="0"/>
                </a:spcBef>
                <a:spcAft>
                  <a:spcPts val="0"/>
                </a:spcAft>
                <a:buClrTx/>
                <a:buSzTx/>
                <a:buFontTx/>
                <a:buNone/>
                <a:tabLst/>
                <a:defRPr/>
              </a:pPr>
              <a:t>‹#›</a:t>
            </a:fld>
            <a:endParaRPr lang="en-US" dirty="0" smtClean="0"/>
          </a:p>
          <a:p>
            <a:endParaRPr lang="en-US" dirty="0"/>
          </a:p>
        </p:txBody>
      </p:sp>
    </p:spTree>
  </p:cSld>
  <p:clrMap bg1="dk1" tx1="lt1" bg2="dk2" tx2="lt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hf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fas.org/sgp/crs/misc/R44124.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gress.gov/congressional-report/114th-congress/senate-report/237/1" TargetMode="External"/><Relationship Id="rId3" Type="http://schemas.openxmlformats.org/officeDocument/2006/relationships/hyperlink" Target="https://www.congress.gov/bill/114th-congress/senate-bill/280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9569" y="2559524"/>
            <a:ext cx="6374568" cy="1846961"/>
          </a:xfrm>
        </p:spPr>
        <p:txBody>
          <a:bodyPr>
            <a:normAutofit fontScale="90000"/>
          </a:bodyPr>
          <a:lstStyle/>
          <a:p>
            <a:r>
              <a:rPr lang="en-US" sz="3600" dirty="0" smtClean="0"/>
              <a:t>FY17 MilConVA</a:t>
            </a:r>
            <a:r>
              <a:rPr lang="en-US" sz="3600" dirty="0"/>
              <a:t> </a:t>
            </a:r>
            <a:r>
              <a:rPr lang="en-US" sz="3600" dirty="0" smtClean="0"/>
              <a:t>(S.Rpt.114-237): </a:t>
            </a:r>
            <a:r>
              <a:rPr lang="en-US" sz="3100" dirty="0" smtClean="0"/>
              <a:t/>
            </a:r>
            <a:br>
              <a:rPr lang="en-US" sz="3100" dirty="0" smtClean="0"/>
            </a:br>
            <a:r>
              <a:rPr lang="en-US" dirty="0" smtClean="0"/>
              <a:t>New Congressional Guidance on </a:t>
            </a:r>
            <a:r>
              <a:rPr lang="en-US" dirty="0"/>
              <a:t/>
            </a:r>
            <a:br>
              <a:rPr lang="en-US" dirty="0"/>
            </a:br>
            <a:r>
              <a:rPr lang="en-US" dirty="0" smtClean="0"/>
              <a:t>Gulf </a:t>
            </a:r>
            <a:r>
              <a:rPr lang="en-US" dirty="0"/>
              <a:t>W</a:t>
            </a:r>
            <a:r>
              <a:rPr lang="en-US" dirty="0" smtClean="0"/>
              <a:t>ar </a:t>
            </a:r>
            <a:r>
              <a:rPr lang="en-US" dirty="0"/>
              <a:t>H</a:t>
            </a:r>
            <a:r>
              <a:rPr lang="en-US" dirty="0" smtClean="0"/>
              <a:t>ealth &amp; Benefits</a:t>
            </a:r>
            <a:endParaRPr lang="en-US" dirty="0"/>
          </a:p>
        </p:txBody>
      </p:sp>
      <p:sp>
        <p:nvSpPr>
          <p:cNvPr id="3" name="Subtitle 2"/>
          <p:cNvSpPr>
            <a:spLocks noGrp="1"/>
          </p:cNvSpPr>
          <p:nvPr>
            <p:ph type="subTitle" idx="1"/>
          </p:nvPr>
        </p:nvSpPr>
        <p:spPr>
          <a:xfrm>
            <a:off x="1709569" y="4406485"/>
            <a:ext cx="5724862" cy="1007200"/>
          </a:xfrm>
        </p:spPr>
        <p:txBody>
          <a:bodyPr>
            <a:normAutofit fontScale="85000" lnSpcReduction="10000"/>
          </a:bodyPr>
          <a:lstStyle/>
          <a:p>
            <a:r>
              <a:rPr lang="en-US" dirty="0" smtClean="0"/>
              <a:t>May 2016 </a:t>
            </a:r>
          </a:p>
          <a:p>
            <a:endParaRPr lang="en-US" dirty="0"/>
          </a:p>
          <a:p>
            <a:r>
              <a:rPr lang="en-US" sz="2200" i="1" dirty="0" smtClean="0"/>
              <a:t>Baldwin Gulf War Provisos -- Adopted April 18, 2016</a:t>
            </a:r>
            <a:endParaRPr lang="en-US" sz="2200" i="1" dirty="0"/>
          </a:p>
        </p:txBody>
      </p:sp>
    </p:spTree>
    <p:extLst>
      <p:ext uri="{BB962C8B-B14F-4D97-AF65-F5344CB8AC3E}">
        <p14:creationId xmlns:p14="http://schemas.microsoft.com/office/powerpoint/2010/main" val="1382804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rmAutofit/>
          </a:bodyPr>
          <a:lstStyle/>
          <a:p>
            <a:pPr marL="532638" indent="-514350">
              <a:buFont typeface="+mj-lt"/>
              <a:buAutoNum type="arabicPeriod" startAt="3"/>
            </a:pPr>
            <a:r>
              <a:rPr lang="en-US" sz="2800" i="1" dirty="0" smtClean="0">
                <a:effectLst/>
              </a:rPr>
              <a:t>Making claims filing period permanent (currently set to expire December 31, 2016 unless VA takes rulemaking action): </a:t>
            </a:r>
            <a:r>
              <a:rPr lang="en-US" sz="2800" dirty="0" smtClean="0">
                <a:effectLst/>
              </a:rPr>
              <a:t>“The </a:t>
            </a:r>
            <a:r>
              <a:rPr lang="en-US" sz="2800" dirty="0">
                <a:effectLst/>
              </a:rPr>
              <a:t>Committee urges the Department [of Veterans Affairs</a:t>
            </a:r>
            <a:r>
              <a:rPr lang="en-US" sz="2800" dirty="0" smtClean="0">
                <a:effectLst/>
              </a:rPr>
              <a:t>] to </a:t>
            </a:r>
            <a:r>
              <a:rPr lang="en-US" sz="2800" dirty="0">
                <a:effectLst/>
              </a:rPr>
              <a:t>make permanent the period for filing Gulf War presumptive claims under 38 CFR 3.317</a:t>
            </a:r>
            <a:r>
              <a:rPr lang="en-US" sz="2800" dirty="0" smtClean="0">
                <a:effectLst/>
              </a:rPr>
              <a:t>.” </a:t>
            </a:r>
            <a:r>
              <a:rPr lang="en-US" sz="2800" baseline="30000" dirty="0" smtClean="0">
                <a:effectLst/>
              </a:rPr>
              <a:t>3</a:t>
            </a:r>
            <a:endParaRPr lang="en-US" sz="2800" dirty="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Baldwin Gulf War Provisos (FY17 MilConVA): </a:t>
            </a:r>
            <a:r>
              <a:rPr lang="en-US" sz="3000" dirty="0" smtClean="0"/>
              <a:t/>
            </a:r>
            <a:br>
              <a:rPr lang="en-US" sz="3000" dirty="0" smtClean="0"/>
            </a:br>
            <a:r>
              <a:rPr lang="en-US" sz="4800" dirty="0" smtClean="0"/>
              <a:t>Gulf War Disability Claims</a:t>
            </a:r>
            <a:endParaRPr lang="en-US" sz="48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smtClean="0"/>
              <a:t>3</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(pp. 34-35)</a:t>
            </a:r>
            <a:endParaRPr lang="en-US" sz="1400" dirty="0"/>
          </a:p>
        </p:txBody>
      </p:sp>
    </p:spTree>
    <p:extLst>
      <p:ext uri="{BB962C8B-B14F-4D97-AF65-F5344CB8AC3E}">
        <p14:creationId xmlns:p14="http://schemas.microsoft.com/office/powerpoint/2010/main" val="72258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rmAutofit/>
          </a:bodyPr>
          <a:lstStyle/>
          <a:p>
            <a:pPr marL="532638" indent="-514350">
              <a:buFont typeface="+mj-lt"/>
              <a:buAutoNum type="arabicPeriod" startAt="4"/>
            </a:pPr>
            <a:r>
              <a:rPr lang="en-US" sz="2800" i="1" dirty="0" smtClean="0">
                <a:effectLst/>
              </a:rPr>
              <a:t>Calling on VA to remedy its claims adjudication process:  </a:t>
            </a:r>
            <a:r>
              <a:rPr lang="en-US" sz="2800" dirty="0" smtClean="0">
                <a:effectLst/>
              </a:rPr>
              <a:t>“While </a:t>
            </a:r>
            <a:r>
              <a:rPr lang="en-US" sz="2800" dirty="0">
                <a:effectLst/>
              </a:rPr>
              <a:t>the Committee commends VA on its efforts to revise the Compensation and Pension manual for </a:t>
            </a:r>
            <a:r>
              <a:rPr lang="en-US" sz="2800" dirty="0" smtClean="0">
                <a:effectLst/>
              </a:rPr>
              <a:t>‘Service </a:t>
            </a:r>
            <a:r>
              <a:rPr lang="en-US" sz="2800" dirty="0">
                <a:effectLst/>
              </a:rPr>
              <a:t>Connection for Certain Disabilities Associated with Gulf War </a:t>
            </a:r>
            <a:r>
              <a:rPr lang="en-US" sz="2800" dirty="0" smtClean="0">
                <a:effectLst/>
              </a:rPr>
              <a:t>Service,’ </a:t>
            </a:r>
            <a:r>
              <a:rPr lang="en-US" sz="2800" dirty="0">
                <a:effectLst/>
              </a:rPr>
              <a:t>concern remains that VA claims adjudicators are not consistently following these changes</a:t>
            </a:r>
            <a:r>
              <a:rPr lang="en-US" sz="2800" dirty="0" smtClean="0">
                <a:effectLst/>
              </a:rPr>
              <a:t>.” </a:t>
            </a:r>
            <a:r>
              <a:rPr lang="en-US" sz="2800" baseline="30000" dirty="0" smtClean="0">
                <a:effectLst/>
              </a:rPr>
              <a:t>3</a:t>
            </a:r>
            <a:endParaRPr lang="en-US" sz="2800" dirty="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smtClean="0"/>
              <a:t>Baldwin Gulf War Provisos (FY17 MilConVA): </a:t>
            </a:r>
            <a:br>
              <a:rPr lang="en-US" sz="3000" dirty="0" smtClean="0"/>
            </a:br>
            <a:r>
              <a:rPr lang="en-US" sz="4800" dirty="0" smtClean="0"/>
              <a:t>Gulf </a:t>
            </a:r>
            <a:r>
              <a:rPr lang="en-US" sz="4800" dirty="0" smtClean="0"/>
              <a:t>War Disability Claims</a:t>
            </a:r>
            <a:endParaRPr lang="en-US" sz="48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smtClean="0"/>
              <a:t>3</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(pp. 34-35)</a:t>
            </a:r>
            <a:endParaRPr lang="en-US" sz="1400" dirty="0"/>
          </a:p>
        </p:txBody>
      </p:sp>
    </p:spTree>
    <p:extLst>
      <p:ext uri="{BB962C8B-B14F-4D97-AF65-F5344CB8AC3E}">
        <p14:creationId xmlns:p14="http://schemas.microsoft.com/office/powerpoint/2010/main" val="3747668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rmAutofit/>
          </a:bodyPr>
          <a:lstStyle/>
          <a:p>
            <a:pPr marL="532638" lvl="0" indent="-514350">
              <a:buFont typeface="+mj-lt"/>
              <a:buAutoNum type="arabicPeriod" startAt="5"/>
            </a:pPr>
            <a:r>
              <a:rPr lang="en-US" sz="2800" i="1" dirty="0" smtClean="0">
                <a:effectLst/>
              </a:rPr>
              <a:t>Epidemiological studies with disease-specific health and mortality outcomes:  </a:t>
            </a:r>
            <a:r>
              <a:rPr lang="en-US" sz="2800" dirty="0" smtClean="0">
                <a:effectLst/>
              </a:rPr>
              <a:t>“</a:t>
            </a:r>
            <a:r>
              <a:rPr lang="en-US" sz="2800" dirty="0">
                <a:effectLst/>
              </a:rPr>
              <a:t>The Committee recommends the Department  [of Veterans Affairs] </a:t>
            </a:r>
            <a:r>
              <a:rPr lang="en-US" sz="2800" dirty="0" smtClean="0">
                <a:effectLst/>
              </a:rPr>
              <a:t>continue </a:t>
            </a:r>
            <a:r>
              <a:rPr lang="en-US" sz="2800" dirty="0">
                <a:effectLst/>
              </a:rPr>
              <a:t>to conduct and publish epidemiological studies regarding the prevalence of Gulf War illness and disease-specific morbidity and mortality in Gulf War veterans and the development of effective treatments, preventions, and cures</a:t>
            </a:r>
            <a:r>
              <a:rPr lang="en-US" sz="2800" dirty="0" smtClean="0">
                <a:effectLst/>
              </a:rPr>
              <a:t>.” </a:t>
            </a:r>
            <a:r>
              <a:rPr lang="en-US" sz="2800" baseline="30000" dirty="0" smtClean="0">
                <a:effectLst/>
              </a:rPr>
              <a:t>4</a:t>
            </a:r>
            <a:endParaRPr lang="en-US" sz="2800" dirty="0" smtClean="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Baldwin Gulf War Provisos (FY17 MilConVA): </a:t>
            </a:r>
            <a:r>
              <a:rPr lang="en-US" sz="3300" dirty="0" smtClean="0"/>
              <a:t/>
            </a:r>
            <a:br>
              <a:rPr lang="en-US" sz="3300" dirty="0" smtClean="0"/>
            </a:br>
            <a:r>
              <a:rPr lang="en-US" sz="4800" dirty="0" smtClean="0"/>
              <a:t>Gulf War Health Research</a:t>
            </a:r>
            <a:endParaRPr lang="en-US" sz="48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a:t>4</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(p.58)</a:t>
            </a:r>
            <a:endParaRPr lang="en-US" sz="1400" dirty="0"/>
          </a:p>
        </p:txBody>
      </p:sp>
    </p:spTree>
    <p:extLst>
      <p:ext uri="{BB962C8B-B14F-4D97-AF65-F5344CB8AC3E}">
        <p14:creationId xmlns:p14="http://schemas.microsoft.com/office/powerpoint/2010/main" val="319485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rmAutofit fontScale="92500" lnSpcReduction="10000"/>
          </a:bodyPr>
          <a:lstStyle/>
          <a:p>
            <a:pPr marL="532638" indent="-514350">
              <a:buFont typeface="+mj-lt"/>
              <a:buAutoNum type="arabicPeriod" startAt="6"/>
            </a:pPr>
            <a:r>
              <a:rPr lang="en-US" sz="2800" i="1" dirty="0" smtClean="0">
                <a:effectLst/>
              </a:rPr>
              <a:t>New mandated on Gulf War study statutorily mandated in 2008 but never completed by VA as directed:  </a:t>
            </a:r>
            <a:r>
              <a:rPr lang="en-US" sz="2800" dirty="0" smtClean="0">
                <a:effectLst/>
              </a:rPr>
              <a:t>“</a:t>
            </a:r>
            <a:r>
              <a:rPr lang="en-US" sz="2800" dirty="0">
                <a:effectLst/>
              </a:rPr>
              <a:t>The </a:t>
            </a:r>
            <a:r>
              <a:rPr lang="en-US" sz="2800" dirty="0" smtClean="0">
                <a:effectLst/>
              </a:rPr>
              <a:t>Department [</a:t>
            </a:r>
            <a:r>
              <a:rPr lang="en-US" sz="2800" dirty="0">
                <a:effectLst/>
              </a:rPr>
              <a:t>of Veterans Affairs</a:t>
            </a:r>
            <a:r>
              <a:rPr lang="en-US" sz="2800" dirty="0" smtClean="0">
                <a:effectLst/>
              </a:rPr>
              <a:t>] </a:t>
            </a:r>
            <a:r>
              <a:rPr lang="en-US" sz="2800" dirty="0">
                <a:effectLst/>
              </a:rPr>
              <a:t>is directed, within 60 days of the enactment of this act, to contract with the National Academy of Sciences (NAS) for a study with the NAS collecting new data to determine the prevalence of </a:t>
            </a:r>
            <a:r>
              <a:rPr lang="en-US" sz="2800" dirty="0" smtClean="0">
                <a:effectLst/>
              </a:rPr>
              <a:t>‘diagnosed </a:t>
            </a:r>
            <a:r>
              <a:rPr lang="en-US" sz="2800" dirty="0">
                <a:effectLst/>
              </a:rPr>
              <a:t>neurological diseases, including multiple sclerosis, Parkinson’s disease, and brain cancers</a:t>
            </a:r>
            <a:r>
              <a:rPr lang="en-US" sz="2800" dirty="0" smtClean="0">
                <a:effectLst/>
              </a:rPr>
              <a:t>,’ </a:t>
            </a:r>
            <a:r>
              <a:rPr lang="en-US" sz="2800" dirty="0">
                <a:effectLst/>
              </a:rPr>
              <a:t>in Gulf War veterans, as directed by P.L. 110-389, Section 804 and advised in the IOM’s 2015 report on the study’s design</a:t>
            </a:r>
            <a:r>
              <a:rPr lang="en-US" sz="2800" dirty="0" smtClean="0">
                <a:effectLst/>
              </a:rPr>
              <a:t>.” </a:t>
            </a:r>
            <a:r>
              <a:rPr lang="en-US" sz="2800" baseline="30000" dirty="0" smtClean="0">
                <a:effectLst/>
              </a:rPr>
              <a:t>4</a:t>
            </a:r>
            <a:endParaRPr lang="en-US" sz="2800" dirty="0" smtClean="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smtClean="0"/>
              <a:t>Baldwin Gulf War Provisos (FY17 MilConVA): </a:t>
            </a:r>
            <a:br>
              <a:rPr lang="en-US" sz="3000" dirty="0" smtClean="0"/>
            </a:br>
            <a:r>
              <a:rPr lang="en-US" sz="4800" dirty="0" smtClean="0"/>
              <a:t>Gulf </a:t>
            </a:r>
            <a:r>
              <a:rPr lang="en-US" sz="4800" dirty="0" smtClean="0"/>
              <a:t>War Health Research</a:t>
            </a:r>
            <a:endParaRPr lang="en-US" sz="48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a:t>4</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(p.58)</a:t>
            </a:r>
            <a:endParaRPr lang="en-US" sz="1400" dirty="0"/>
          </a:p>
        </p:txBody>
      </p:sp>
    </p:spTree>
    <p:extLst>
      <p:ext uri="{BB962C8B-B14F-4D97-AF65-F5344CB8AC3E}">
        <p14:creationId xmlns:p14="http://schemas.microsoft.com/office/powerpoint/2010/main" val="229616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rmAutofit/>
          </a:bodyPr>
          <a:lstStyle/>
          <a:p>
            <a:pPr marL="532638" lvl="0" indent="-514350">
              <a:buFont typeface="+mj-lt"/>
              <a:buAutoNum type="arabicPeriod" startAt="7"/>
            </a:pPr>
            <a:r>
              <a:rPr lang="en-US" sz="2800" i="1" dirty="0" smtClean="0">
                <a:effectLst/>
              </a:rPr>
              <a:t>Gulf War Illness Nomenclature:  </a:t>
            </a:r>
            <a:r>
              <a:rPr lang="en-US" sz="2800" dirty="0" smtClean="0">
                <a:effectLst/>
              </a:rPr>
              <a:t>“</a:t>
            </a:r>
            <a:r>
              <a:rPr lang="en-US" sz="2800" dirty="0">
                <a:effectLst/>
              </a:rPr>
              <a:t>The Committee is concerned by VA’s ever-evolving terminology for the signature adverse health outcome of the Persian Gulf War as recognized by the Institute of Medicine (IOM) – Gulf War illness – and encourages the </a:t>
            </a:r>
            <a:r>
              <a:rPr lang="en-US" sz="2800" dirty="0" smtClean="0">
                <a:effectLst/>
              </a:rPr>
              <a:t>Department [</a:t>
            </a:r>
            <a:r>
              <a:rPr lang="en-US" sz="2800" dirty="0">
                <a:effectLst/>
              </a:rPr>
              <a:t>of Veterans Affairs</a:t>
            </a:r>
            <a:r>
              <a:rPr lang="en-US" sz="2800" dirty="0" smtClean="0">
                <a:effectLst/>
              </a:rPr>
              <a:t>] </a:t>
            </a:r>
            <a:r>
              <a:rPr lang="en-US" sz="2800" dirty="0">
                <a:effectLst/>
              </a:rPr>
              <a:t>to utilize the term, </a:t>
            </a:r>
            <a:r>
              <a:rPr lang="en-US" sz="2800" dirty="0" smtClean="0">
                <a:effectLst/>
              </a:rPr>
              <a:t>‘Gulf </a:t>
            </a:r>
            <a:r>
              <a:rPr lang="en-US" sz="2800" dirty="0">
                <a:effectLst/>
              </a:rPr>
              <a:t>War illness</a:t>
            </a:r>
            <a:r>
              <a:rPr lang="en-US" sz="2800" dirty="0" smtClean="0">
                <a:effectLst/>
              </a:rPr>
              <a:t>,’ </a:t>
            </a:r>
            <a:r>
              <a:rPr lang="en-US" sz="2800" dirty="0">
                <a:effectLst/>
              </a:rPr>
              <a:t>as IOM has recommended</a:t>
            </a:r>
            <a:r>
              <a:rPr lang="en-US" sz="2800" dirty="0" smtClean="0">
                <a:effectLst/>
              </a:rPr>
              <a:t>.” </a:t>
            </a:r>
            <a:r>
              <a:rPr lang="en-US" sz="2800" baseline="30000" dirty="0" smtClean="0">
                <a:effectLst/>
              </a:rPr>
              <a:t>4</a:t>
            </a:r>
            <a:endParaRPr lang="en-US" sz="2800" dirty="0" smtClean="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Baldwin Gulf War Provisos (FY17 MilConVA): </a:t>
            </a:r>
            <a:r>
              <a:rPr lang="en-US" sz="3000" dirty="0" smtClean="0"/>
              <a:t/>
            </a:r>
            <a:br>
              <a:rPr lang="en-US" sz="3000" dirty="0" smtClean="0"/>
            </a:br>
            <a:r>
              <a:rPr lang="en-US" sz="4800" dirty="0" smtClean="0"/>
              <a:t>Gulf War Illness Nomenclature</a:t>
            </a:r>
            <a:endParaRPr lang="en-US" sz="48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a:t>4</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(p.58)</a:t>
            </a:r>
            <a:endParaRPr lang="en-US" sz="1400" dirty="0"/>
          </a:p>
        </p:txBody>
      </p:sp>
    </p:spTree>
    <p:extLst>
      <p:ext uri="{BB962C8B-B14F-4D97-AF65-F5344CB8AC3E}">
        <p14:creationId xmlns:p14="http://schemas.microsoft.com/office/powerpoint/2010/main" val="2568351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Autofit/>
          </a:bodyPr>
          <a:lstStyle/>
          <a:p>
            <a:pPr marL="475488" indent="-457200">
              <a:buFont typeface="+mj-lt"/>
              <a:buAutoNum type="arabicPeriod" startAt="8"/>
            </a:pPr>
            <a:r>
              <a:rPr lang="en-US" sz="2200" i="1" dirty="0" smtClean="0">
                <a:effectLst/>
              </a:rPr>
              <a:t>Gulf War Illness Clinical Guideline Revision:  </a:t>
            </a:r>
            <a:r>
              <a:rPr lang="en-US" sz="2200" dirty="0" smtClean="0">
                <a:effectLst/>
              </a:rPr>
              <a:t>“</a:t>
            </a:r>
            <a:r>
              <a:rPr lang="en-US" sz="2200" dirty="0">
                <a:effectLst/>
              </a:rPr>
              <a:t>The Committee urges the Secretary to consider revising and updating the Clinical Practice Guideline for Chronic Multisymptom Illness (CMI) consistent with the July 2011 Veterans Health Initiative, “Caring for Gulf War Veterans,” that it, “cannot be reliably ascribed to any known psychiatric disorder,” and to focus on recent Gulf War illness treatment research findings and ongoing Gulf War illness treatment research direction</a:t>
            </a:r>
            <a:r>
              <a:rPr lang="en-US" sz="2200" dirty="0" smtClean="0">
                <a:effectLst/>
              </a:rPr>
              <a:t>.” </a:t>
            </a:r>
            <a:r>
              <a:rPr lang="en-US" sz="2200" baseline="30000" dirty="0" smtClean="0">
                <a:effectLst/>
              </a:rPr>
              <a:t>4</a:t>
            </a:r>
          </a:p>
          <a:p>
            <a:pPr marL="475488" lvl="0" indent="-457200">
              <a:buFont typeface="+mj-lt"/>
              <a:buAutoNum type="arabicPeriod" startAt="8"/>
            </a:pPr>
            <a:r>
              <a:rPr lang="en-US" sz="2200" i="1" dirty="0" smtClean="0">
                <a:effectLst/>
              </a:rPr>
              <a:t>Training of clinicians on GWI:  </a:t>
            </a:r>
            <a:r>
              <a:rPr lang="en-US" sz="2200" dirty="0" smtClean="0">
                <a:effectLst/>
              </a:rPr>
              <a:t>“Furthermore</a:t>
            </a:r>
            <a:r>
              <a:rPr lang="en-US" sz="2200" dirty="0">
                <a:effectLst/>
              </a:rPr>
              <a:t>, the Committee encourages the </a:t>
            </a:r>
            <a:r>
              <a:rPr lang="en-US" sz="2200" dirty="0" smtClean="0">
                <a:effectLst/>
              </a:rPr>
              <a:t>Department</a:t>
            </a:r>
            <a:r>
              <a:rPr lang="en-US" sz="2200" dirty="0">
                <a:effectLst/>
              </a:rPr>
              <a:t> [of Veterans Affairs</a:t>
            </a:r>
            <a:r>
              <a:rPr lang="en-US" sz="2200" dirty="0" smtClean="0">
                <a:effectLst/>
              </a:rPr>
              <a:t>] </a:t>
            </a:r>
            <a:r>
              <a:rPr lang="en-US" sz="2200" dirty="0">
                <a:effectLst/>
              </a:rPr>
              <a:t>to strengthen the training of primary, specialty, and mental healthcare providers on the Gulf War illness case definitions recommended by the IOM</a:t>
            </a:r>
            <a:r>
              <a:rPr lang="en-US" sz="2200" dirty="0" smtClean="0">
                <a:effectLst/>
              </a:rPr>
              <a:t>.</a:t>
            </a:r>
            <a:r>
              <a:rPr lang="en-US" sz="2200" dirty="0">
                <a:effectLst/>
              </a:rPr>
              <a:t> ” </a:t>
            </a:r>
            <a:r>
              <a:rPr lang="en-US" sz="2200" baseline="30000" dirty="0">
                <a:effectLst/>
              </a:rPr>
              <a:t>4</a:t>
            </a:r>
            <a:endParaRPr lang="en-US" sz="2200" dirty="0" smtClean="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smtClean="0"/>
              <a:t>Baldwin Gulf War Provisos (FY17 MilConVA): </a:t>
            </a:r>
            <a:r>
              <a:rPr lang="en-US" sz="3000" dirty="0"/>
              <a:t/>
            </a:r>
            <a:br>
              <a:rPr lang="en-US" sz="3000" dirty="0"/>
            </a:br>
            <a:r>
              <a:rPr lang="en-US" sz="4800" dirty="0" smtClean="0"/>
              <a:t>Gulf War Clinician Guide Revision</a:t>
            </a:r>
            <a:endParaRPr lang="en-US" sz="4800" dirty="0"/>
          </a:p>
        </p:txBody>
      </p:sp>
      <p:sp>
        <p:nvSpPr>
          <p:cNvPr id="4" name="TextBox 3"/>
          <p:cNvSpPr txBox="1"/>
          <p:nvPr/>
        </p:nvSpPr>
        <p:spPr>
          <a:xfrm>
            <a:off x="51491" y="5943601"/>
            <a:ext cx="8702033" cy="738664"/>
          </a:xfrm>
          <a:prstGeom prst="rect">
            <a:avLst/>
          </a:prstGeom>
          <a:noFill/>
        </p:spPr>
        <p:txBody>
          <a:bodyPr wrap="square" rtlCol="0">
            <a:spAutoFit/>
          </a:bodyPr>
          <a:lstStyle/>
          <a:p>
            <a:r>
              <a:rPr lang="en-US" sz="1400" baseline="30000" dirty="0"/>
              <a:t>4</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(p.58)</a:t>
            </a:r>
            <a:endParaRPr lang="en-US" sz="1400" dirty="0"/>
          </a:p>
        </p:txBody>
      </p:sp>
    </p:spTree>
    <p:extLst>
      <p:ext uri="{BB962C8B-B14F-4D97-AF65-F5344CB8AC3E}">
        <p14:creationId xmlns:p14="http://schemas.microsoft.com/office/powerpoint/2010/main" val="3911870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rmAutofit lnSpcReduction="10000"/>
          </a:bodyPr>
          <a:lstStyle/>
          <a:p>
            <a:pPr marL="532638" lvl="0" indent="-514350">
              <a:buFont typeface="+mj-lt"/>
              <a:buAutoNum type="arabicPeriod" startAt="10"/>
            </a:pPr>
            <a:r>
              <a:rPr lang="en-US" sz="2600" i="1" dirty="0" smtClean="0">
                <a:effectLst/>
              </a:rPr>
              <a:t>Role of the Research Advisory Committee on Gulf War Veterans’ Illnesses (RAC):  </a:t>
            </a:r>
            <a:r>
              <a:rPr lang="en-US" sz="2600" dirty="0" smtClean="0">
                <a:effectLst/>
              </a:rPr>
              <a:t>“</a:t>
            </a:r>
            <a:r>
              <a:rPr lang="en-US" sz="2600" dirty="0">
                <a:effectLst/>
              </a:rPr>
              <a:t>The role of the Research Advisory Committee on Gulf War Veterans’ Illnesses (RAC) </a:t>
            </a:r>
            <a:r>
              <a:rPr lang="en-US" sz="2600" strike="sngStrike" dirty="0">
                <a:effectLst/>
              </a:rPr>
              <a:t>– </a:t>
            </a:r>
            <a:r>
              <a:rPr lang="en-US" sz="2600" dirty="0">
                <a:effectLst/>
              </a:rPr>
              <a:t>was intended to provide a meaningful consultative role in helping shape the Persian Gulf War research agenda, strengthen the process by which the government sets its Persian Gulf War research agenda, and lend credibility to future research </a:t>
            </a:r>
            <a:r>
              <a:rPr lang="en-US" sz="2600" dirty="0" smtClean="0">
                <a:effectLst/>
              </a:rPr>
              <a:t>activities.</a:t>
            </a:r>
          </a:p>
          <a:p>
            <a:pPr marL="532638" lvl="0" indent="-514350">
              <a:buFont typeface="+mj-lt"/>
              <a:buAutoNum type="arabicPeriod" startAt="10"/>
            </a:pPr>
            <a:r>
              <a:rPr lang="en-US" sz="2600" i="1" dirty="0" smtClean="0">
                <a:effectLst/>
              </a:rPr>
              <a:t>Concerns  regarding VA’s fulfillment of that role:  </a:t>
            </a:r>
            <a:r>
              <a:rPr lang="en-US" sz="2600" dirty="0" smtClean="0">
                <a:effectLst/>
              </a:rPr>
              <a:t>“However</a:t>
            </a:r>
            <a:r>
              <a:rPr lang="en-US" sz="2600" dirty="0">
                <a:effectLst/>
              </a:rPr>
              <a:t>, concern has been raised that this role has been degraded and </a:t>
            </a:r>
            <a:r>
              <a:rPr lang="en-US" sz="2600" dirty="0" smtClean="0">
                <a:effectLst/>
              </a:rPr>
              <a:t>compromised.”</a:t>
            </a:r>
            <a:r>
              <a:rPr lang="en-US" sz="2600" baseline="30000" dirty="0">
                <a:effectLst/>
              </a:rPr>
              <a:t> 4</a:t>
            </a:r>
            <a:endParaRPr lang="en-US" sz="2600" dirty="0" smtClean="0">
              <a:effectLst/>
            </a:endParaRPr>
          </a:p>
          <a:p>
            <a:pPr lvl="0">
              <a:buFont typeface="Wingdings" charset="2"/>
              <a:buChar char="§"/>
            </a:pPr>
            <a:endParaRPr lang="en-US" sz="2600" dirty="0" smtClean="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Baldwin Gulf War Provisos (FY17 MilConVA): </a:t>
            </a:r>
            <a:r>
              <a:rPr lang="en-US" sz="3000" dirty="0" smtClean="0"/>
              <a:t/>
            </a:r>
            <a:br>
              <a:rPr lang="en-US" sz="3000" dirty="0" smtClean="0"/>
            </a:br>
            <a:r>
              <a:rPr lang="en-US" sz="4800" dirty="0" smtClean="0"/>
              <a:t>Gulf War RAC</a:t>
            </a:r>
            <a:endParaRPr lang="en-US" sz="48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a:t>4</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(p.58)</a:t>
            </a:r>
            <a:endParaRPr lang="en-US" sz="1400" dirty="0"/>
          </a:p>
        </p:txBody>
      </p:sp>
    </p:spTree>
    <p:extLst>
      <p:ext uri="{BB962C8B-B14F-4D97-AF65-F5344CB8AC3E}">
        <p14:creationId xmlns:p14="http://schemas.microsoft.com/office/powerpoint/2010/main" val="867882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rmAutofit/>
          </a:bodyPr>
          <a:lstStyle/>
          <a:p>
            <a:pPr marL="532638" indent="-514350">
              <a:buFont typeface="+mj-lt"/>
              <a:buAutoNum type="arabicPeriod" startAt="12"/>
            </a:pPr>
            <a:r>
              <a:rPr lang="en-US" sz="2800" i="1" dirty="0" smtClean="0">
                <a:effectLst/>
              </a:rPr>
              <a:t>RAC Charter Concerns:  </a:t>
            </a:r>
            <a:r>
              <a:rPr lang="en-US" sz="2800" dirty="0" smtClean="0">
                <a:effectLst/>
              </a:rPr>
              <a:t>“The RAC charter no longer requires it to assess the effectiveness of Federal Gulf War research, no longer contains a requirement for its own staff, and its purview is presently limited solely to research conducted by the Department </a:t>
            </a:r>
            <a:r>
              <a:rPr lang="en-US" sz="2800" dirty="0">
                <a:effectLst/>
              </a:rPr>
              <a:t>[of Veterans Affairs</a:t>
            </a:r>
            <a:r>
              <a:rPr lang="en-US" sz="2800" dirty="0" smtClean="0">
                <a:effectLst/>
              </a:rPr>
              <a:t>].” </a:t>
            </a:r>
            <a:r>
              <a:rPr lang="en-US" sz="2800" baseline="30000" dirty="0" smtClean="0">
                <a:effectLst/>
              </a:rPr>
              <a:t>4</a:t>
            </a:r>
            <a:endParaRPr lang="en-US" sz="2800" dirty="0">
              <a:effectLst/>
            </a:endParaRPr>
          </a:p>
          <a:p>
            <a:pPr lvl="0">
              <a:buFont typeface="Wingdings" charset="2"/>
              <a:buChar char="§"/>
            </a:pPr>
            <a:endParaRPr lang="en-US" sz="2800" dirty="0" smtClean="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Baldwin Gulf War Provisos (FY17 MilConVA): </a:t>
            </a:r>
            <a:r>
              <a:rPr lang="en-US" sz="3000" dirty="0" smtClean="0"/>
              <a:t/>
            </a:r>
            <a:br>
              <a:rPr lang="en-US" sz="3000" dirty="0" smtClean="0"/>
            </a:br>
            <a:r>
              <a:rPr lang="en-US" sz="4000" dirty="0" smtClean="0"/>
              <a:t>Gulf War </a:t>
            </a:r>
            <a:r>
              <a:rPr lang="en-US" sz="4800" dirty="0" smtClean="0"/>
              <a:t>RAC Charter</a:t>
            </a:r>
            <a:endParaRPr lang="en-US" sz="48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a:t>4</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(p.58)</a:t>
            </a:r>
            <a:endParaRPr lang="en-US" sz="1400" dirty="0"/>
          </a:p>
        </p:txBody>
      </p:sp>
    </p:spTree>
    <p:extLst>
      <p:ext uri="{BB962C8B-B14F-4D97-AF65-F5344CB8AC3E}">
        <p14:creationId xmlns:p14="http://schemas.microsoft.com/office/powerpoint/2010/main" val="3140512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rmAutofit/>
          </a:bodyPr>
          <a:lstStyle/>
          <a:p>
            <a:pPr marL="532638" indent="-514350">
              <a:buFont typeface="+mj-lt"/>
              <a:buAutoNum type="arabicPeriod" startAt="13"/>
            </a:pPr>
            <a:r>
              <a:rPr lang="en-US" sz="2800" i="1" dirty="0" smtClean="0">
                <a:effectLst/>
              </a:rPr>
              <a:t>RAC Membership Concerns:  </a:t>
            </a:r>
            <a:r>
              <a:rPr lang="en-US" sz="2800" dirty="0" smtClean="0">
                <a:effectLst/>
              </a:rPr>
              <a:t>“</a:t>
            </a:r>
            <a:r>
              <a:rPr lang="en-US" sz="2800" dirty="0">
                <a:effectLst/>
              </a:rPr>
              <a:t>Determinations by the RAC and the IOM that Gulf War illness is physiological and not psychological or psychiatric in nature should be the basis in determining the type of medical practitioners and scientific researchers needed to create a well-qualified membership</a:t>
            </a:r>
            <a:r>
              <a:rPr lang="en-US" sz="2800" dirty="0" smtClean="0">
                <a:effectLst/>
              </a:rPr>
              <a:t>.”</a:t>
            </a:r>
            <a:r>
              <a:rPr lang="en-US" sz="2800" baseline="30000" dirty="0">
                <a:effectLst/>
              </a:rPr>
              <a:t> </a:t>
            </a:r>
            <a:r>
              <a:rPr lang="en-US" sz="2800" baseline="30000" dirty="0" smtClean="0">
                <a:effectLst/>
              </a:rPr>
              <a:t>4</a:t>
            </a:r>
            <a:endParaRPr lang="en-US" sz="2800" dirty="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Baldwin Gulf War Provisos (FY17 MilConVA): </a:t>
            </a:r>
            <a:br>
              <a:rPr lang="en-US" sz="3000" dirty="0"/>
            </a:br>
            <a:r>
              <a:rPr lang="en-US" sz="4800" dirty="0" smtClean="0"/>
              <a:t>Gulf War RAC Members</a:t>
            </a:r>
            <a:endParaRPr lang="en-US" sz="48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a:t>4</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(p.58)</a:t>
            </a:r>
            <a:endParaRPr lang="en-US" sz="1400" dirty="0"/>
          </a:p>
        </p:txBody>
      </p:sp>
    </p:spTree>
    <p:extLst>
      <p:ext uri="{BB962C8B-B14F-4D97-AF65-F5344CB8AC3E}">
        <p14:creationId xmlns:p14="http://schemas.microsoft.com/office/powerpoint/2010/main" val="21136018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rmAutofit/>
          </a:bodyPr>
          <a:lstStyle/>
          <a:p>
            <a:pPr marL="532638" lvl="0" indent="-514350">
              <a:buFont typeface="+mj-lt"/>
              <a:buAutoNum type="arabicPeriod" startAt="14"/>
            </a:pPr>
            <a:r>
              <a:rPr lang="en-US" sz="2800" i="1" dirty="0" smtClean="0">
                <a:effectLst/>
              </a:rPr>
              <a:t>RAC Activity Concerns:  </a:t>
            </a:r>
            <a:r>
              <a:rPr lang="en-US" sz="2800" dirty="0" smtClean="0">
                <a:effectLst/>
              </a:rPr>
              <a:t>“</a:t>
            </a:r>
            <a:r>
              <a:rPr lang="en-US" sz="2800" dirty="0">
                <a:effectLst/>
              </a:rPr>
              <a:t>The Committee notes the RAC has provided no new recommendations since September 2014 and encourages the RAC renew its efforts in studying Gulf War </a:t>
            </a:r>
            <a:r>
              <a:rPr lang="en-US" sz="2800" dirty="0" smtClean="0">
                <a:effectLst/>
              </a:rPr>
              <a:t>Illness.”</a:t>
            </a:r>
            <a:r>
              <a:rPr lang="en-US" sz="2800" baseline="30000" dirty="0">
                <a:effectLst/>
              </a:rPr>
              <a:t> </a:t>
            </a:r>
            <a:r>
              <a:rPr lang="en-US" sz="2800" baseline="30000" dirty="0" smtClean="0">
                <a:effectLst/>
              </a:rPr>
              <a:t>4</a:t>
            </a:r>
            <a:endParaRPr lang="en-US" sz="2800" dirty="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Baldwin Gulf War Provisos (FY17 MilConVA): </a:t>
            </a:r>
            <a:br>
              <a:rPr lang="en-US" sz="3000" dirty="0"/>
            </a:br>
            <a:r>
              <a:rPr lang="en-US" sz="4800" dirty="0" smtClean="0"/>
              <a:t>Gulf War RAC Activity</a:t>
            </a:r>
            <a:endParaRPr lang="en-US" sz="48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a:t>4</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(p.58)</a:t>
            </a:r>
            <a:endParaRPr lang="en-US" sz="1400" dirty="0"/>
          </a:p>
        </p:txBody>
      </p:sp>
    </p:spTree>
    <p:extLst>
      <p:ext uri="{BB962C8B-B14F-4D97-AF65-F5344CB8AC3E}">
        <p14:creationId xmlns:p14="http://schemas.microsoft.com/office/powerpoint/2010/main" val="50325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98948"/>
            <a:ext cx="8296324" cy="4244653"/>
          </a:xfrm>
        </p:spPr>
        <p:txBody>
          <a:bodyPr>
            <a:normAutofit fontScale="70000" lnSpcReduction="20000"/>
          </a:bodyPr>
          <a:lstStyle/>
          <a:p>
            <a:pPr>
              <a:buFont typeface="Wingdings" charset="2"/>
              <a:buChar char="§"/>
            </a:pPr>
            <a:r>
              <a:rPr lang="en-US" sz="3500" dirty="0"/>
              <a:t>Congress has provided VA with </a:t>
            </a:r>
            <a:r>
              <a:rPr lang="en-US" sz="3500" dirty="0" smtClean="0"/>
              <a:t>substantial added guidance </a:t>
            </a:r>
            <a:r>
              <a:rPr lang="en-US" sz="3500" dirty="0"/>
              <a:t>on Gulf War health and benefits </a:t>
            </a:r>
            <a:r>
              <a:rPr lang="en-US" sz="3500" dirty="0" smtClean="0"/>
              <a:t>issues/</a:t>
            </a:r>
          </a:p>
          <a:p>
            <a:pPr>
              <a:buFont typeface="Wingdings" charset="2"/>
              <a:buChar char="§"/>
            </a:pPr>
            <a:r>
              <a:rPr lang="en-US" sz="3500" dirty="0" smtClean="0"/>
              <a:t>The Baldwin Gulf War provisos are part of the U.S. Senate’s appropriations </a:t>
            </a:r>
            <a:r>
              <a:rPr lang="en-US" sz="3500" dirty="0"/>
              <a:t>bill </a:t>
            </a:r>
            <a:r>
              <a:rPr lang="en-US" sz="3500" dirty="0" smtClean="0"/>
              <a:t>for Fiscal </a:t>
            </a:r>
            <a:r>
              <a:rPr lang="en-US" sz="3500" dirty="0"/>
              <a:t>Year 2017 (</a:t>
            </a:r>
            <a:r>
              <a:rPr lang="en-US" sz="3500" dirty="0" smtClean="0"/>
              <a:t>FY17) for the U.S </a:t>
            </a:r>
            <a:r>
              <a:rPr lang="en-US" sz="3500" dirty="0"/>
              <a:t>Department of Veterans Affairs (VA</a:t>
            </a:r>
            <a:r>
              <a:rPr lang="en-US" sz="3500" dirty="0" smtClean="0"/>
              <a:t>) (FY17 MilConVA).</a:t>
            </a:r>
          </a:p>
          <a:p>
            <a:pPr marL="18288" indent="0">
              <a:buNone/>
            </a:pPr>
            <a:r>
              <a:rPr lang="en-US" sz="2800" dirty="0" smtClean="0"/>
              <a:t> </a:t>
            </a:r>
          </a:p>
          <a:p>
            <a:pPr marL="18288" indent="0">
              <a:buNone/>
            </a:pPr>
            <a:endParaRPr lang="en-US" sz="2800" dirty="0" smtClean="0"/>
          </a:p>
          <a:p>
            <a:pPr marL="18288" indent="0">
              <a:buNone/>
            </a:pPr>
            <a:endParaRPr lang="en-US" sz="2800" dirty="0"/>
          </a:p>
          <a:p>
            <a:pPr marL="18288" indent="0">
              <a:buNone/>
            </a:pPr>
            <a:r>
              <a:rPr lang="en-US" sz="2800" b="1" dirty="0" smtClean="0"/>
              <a:t>Report &amp; Bill Name/Number</a:t>
            </a:r>
            <a:r>
              <a:rPr lang="en-US" sz="2800" dirty="0" smtClean="0"/>
              <a:t>:  </a:t>
            </a:r>
            <a:r>
              <a:rPr lang="en-US" sz="2800" u="sng" dirty="0">
                <a:hlinkClick r:id="rId2"/>
              </a:rPr>
              <a:t>S. Rpt. 114-237</a:t>
            </a:r>
            <a:r>
              <a:rPr lang="en-US" sz="2800" dirty="0"/>
              <a:t>, “</a:t>
            </a:r>
            <a:r>
              <a:rPr lang="en-US" sz="2800" i="1" dirty="0"/>
              <a:t>Military Construction, Veterans Affairs, and Related Agencies Appropriation Bill, </a:t>
            </a:r>
            <a:r>
              <a:rPr lang="en-US" sz="2800" i="1" dirty="0" smtClean="0"/>
              <a:t>2017</a:t>
            </a:r>
            <a:r>
              <a:rPr lang="en-US" sz="2800" dirty="0" smtClean="0"/>
              <a:t>,” </a:t>
            </a:r>
            <a:r>
              <a:rPr lang="en-US" sz="2800" dirty="0"/>
              <a:t>(April 18, 2016</a:t>
            </a:r>
            <a:r>
              <a:rPr lang="en-US" sz="2800" dirty="0" smtClean="0"/>
              <a:t>) </a:t>
            </a:r>
            <a:r>
              <a:rPr lang="en-US" sz="2800" dirty="0"/>
              <a:t>accompanying </a:t>
            </a:r>
            <a:r>
              <a:rPr lang="en-US" sz="2800" u="sng" dirty="0">
                <a:hlinkClick r:id="rId3"/>
              </a:rPr>
              <a:t>S. 2806</a:t>
            </a:r>
            <a:r>
              <a:rPr lang="en-US" sz="2800" dirty="0"/>
              <a:t> (114</a:t>
            </a:r>
            <a:r>
              <a:rPr lang="en-US" sz="2800" baseline="30000" dirty="0"/>
              <a:t>th</a:t>
            </a:r>
            <a:r>
              <a:rPr lang="en-US" sz="2800" dirty="0"/>
              <a:t> Congress), the </a:t>
            </a:r>
            <a:r>
              <a:rPr lang="en-US" sz="2800" dirty="0" smtClean="0"/>
              <a:t>“</a:t>
            </a:r>
            <a:r>
              <a:rPr lang="en-US" sz="2800" i="1" dirty="0" smtClean="0"/>
              <a:t>Military </a:t>
            </a:r>
            <a:r>
              <a:rPr lang="en-US" sz="2800" i="1" dirty="0"/>
              <a:t>Construction, Veterans Affairs, and Related Agencies Act, </a:t>
            </a:r>
            <a:r>
              <a:rPr lang="en-US" sz="2800" i="1" dirty="0" smtClean="0"/>
              <a:t>2017</a:t>
            </a:r>
            <a:r>
              <a:rPr lang="en-US" sz="2800" dirty="0" smtClean="0"/>
              <a:t>.”  </a:t>
            </a:r>
          </a:p>
          <a:p>
            <a:pPr marL="18288" indent="0">
              <a:buNone/>
            </a:pPr>
            <a:endParaRPr lang="en-US" sz="2800" dirty="0"/>
          </a:p>
        </p:txBody>
      </p:sp>
      <p:sp>
        <p:nvSpPr>
          <p:cNvPr id="2" name="Title 1"/>
          <p:cNvSpPr>
            <a:spLocks noGrp="1"/>
          </p:cNvSpPr>
          <p:nvPr>
            <p:ph type="title"/>
          </p:nvPr>
        </p:nvSpPr>
        <p:spPr>
          <a:xfrm>
            <a:off x="223129" y="314979"/>
            <a:ext cx="8702033" cy="1143000"/>
          </a:xfrm>
        </p:spPr>
        <p:txBody>
          <a:bodyPr>
            <a:normAutofit fontScale="90000"/>
          </a:bodyPr>
          <a:lstStyle/>
          <a:p>
            <a:r>
              <a:rPr lang="en-US" sz="4800" dirty="0"/>
              <a:t>New </a:t>
            </a:r>
            <a:r>
              <a:rPr lang="en-US" sz="4800" dirty="0" smtClean="0"/>
              <a:t>Gulf War Guidance </a:t>
            </a:r>
            <a:r>
              <a:rPr lang="en-US" sz="4800" dirty="0"/>
              <a:t>from Congress</a:t>
            </a:r>
          </a:p>
        </p:txBody>
      </p:sp>
    </p:spTree>
    <p:extLst>
      <p:ext uri="{BB962C8B-B14F-4D97-AF65-F5344CB8AC3E}">
        <p14:creationId xmlns:p14="http://schemas.microsoft.com/office/powerpoint/2010/main" val="356323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rmAutofit/>
          </a:bodyPr>
          <a:lstStyle/>
          <a:p>
            <a:pPr marL="532638" indent="-514350">
              <a:buFont typeface="+mj-lt"/>
              <a:buAutoNum type="arabicPeriod" startAt="15"/>
            </a:pPr>
            <a:r>
              <a:rPr lang="en-US" sz="2800" i="1" dirty="0" smtClean="0">
                <a:effectLst/>
              </a:rPr>
              <a:t>VA Health/Benefits Utilization Data Reporting Concerns:  </a:t>
            </a:r>
            <a:r>
              <a:rPr lang="en-US" sz="2800" dirty="0" smtClean="0">
                <a:effectLst/>
              </a:rPr>
              <a:t>“</a:t>
            </a:r>
            <a:r>
              <a:rPr lang="en-US" sz="2800" dirty="0">
                <a:effectLst/>
              </a:rPr>
              <a:t>Finally, the Committee urges the </a:t>
            </a:r>
            <a:r>
              <a:rPr lang="en-US" sz="2800" dirty="0" smtClean="0">
                <a:effectLst/>
              </a:rPr>
              <a:t>Department </a:t>
            </a:r>
            <a:r>
              <a:rPr lang="en-US" sz="2800" dirty="0">
                <a:effectLst/>
              </a:rPr>
              <a:t>[of Veterans Affairs] </a:t>
            </a:r>
            <a:r>
              <a:rPr lang="en-US" sz="2800" dirty="0" smtClean="0">
                <a:effectLst/>
              </a:rPr>
              <a:t>to </a:t>
            </a:r>
            <a:r>
              <a:rPr lang="en-US" sz="2800" dirty="0">
                <a:effectLst/>
              </a:rPr>
              <a:t>restore regular reporting throughout the year of healthcare and benefits utilization by Gulf War and post-9/11 veterans, to publish these reports on the Department’s Web site, and to consider for adoption the </a:t>
            </a:r>
            <a:r>
              <a:rPr lang="en-US" sz="2800" dirty="0" smtClean="0">
                <a:effectLst/>
              </a:rPr>
              <a:t>‘Recommendations </a:t>
            </a:r>
            <a:r>
              <a:rPr lang="en-US" sz="2800" dirty="0">
                <a:effectLst/>
              </a:rPr>
              <a:t>for New VA Gulf War-Era Data Report</a:t>
            </a:r>
            <a:r>
              <a:rPr lang="en-US" sz="2800" dirty="0" smtClean="0">
                <a:effectLst/>
              </a:rPr>
              <a:t>,’ </a:t>
            </a:r>
            <a:r>
              <a:rPr lang="en-US" sz="2800" dirty="0">
                <a:effectLst/>
              </a:rPr>
              <a:t>adopted by the RAC on February 1, 2012</a:t>
            </a:r>
            <a:r>
              <a:rPr lang="en-US" sz="2800" dirty="0" smtClean="0">
                <a:effectLst/>
              </a:rPr>
              <a:t>.”</a:t>
            </a:r>
            <a:r>
              <a:rPr lang="en-US" sz="2800" baseline="30000" dirty="0" smtClean="0">
                <a:effectLst/>
              </a:rPr>
              <a:t> 4</a:t>
            </a:r>
            <a:endParaRPr lang="en-US" sz="2800" dirty="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Baldwin Gulf War Provisos (FY17 MilConVA): </a:t>
            </a:r>
            <a:br>
              <a:rPr lang="en-US" sz="3000" dirty="0"/>
            </a:br>
            <a:r>
              <a:rPr lang="en-US" sz="4800" dirty="0" smtClean="0"/>
              <a:t>VA Gulf War Data Reporting</a:t>
            </a:r>
            <a:endParaRPr lang="en-US" sz="48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a:t>4</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(p.58)</a:t>
            </a:r>
            <a:endParaRPr lang="en-US" sz="1400" dirty="0"/>
          </a:p>
        </p:txBody>
      </p:sp>
    </p:spTree>
    <p:extLst>
      <p:ext uri="{BB962C8B-B14F-4D97-AF65-F5344CB8AC3E}">
        <p14:creationId xmlns:p14="http://schemas.microsoft.com/office/powerpoint/2010/main" val="2711121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rmAutofit/>
          </a:bodyPr>
          <a:lstStyle/>
          <a:p>
            <a:pPr marL="532638" lvl="0" indent="-514350">
              <a:buFont typeface="+mj-lt"/>
              <a:buAutoNum type="arabicPeriod" startAt="16"/>
            </a:pPr>
            <a:r>
              <a:rPr lang="en-US" sz="2800" i="1" dirty="0" smtClean="0">
                <a:effectLst/>
              </a:rPr>
              <a:t>Sleep Disorders:  </a:t>
            </a:r>
            <a:r>
              <a:rPr lang="en-US" sz="2800" dirty="0" smtClean="0">
                <a:effectLst/>
              </a:rPr>
              <a:t>“</a:t>
            </a:r>
            <a:r>
              <a:rPr lang="en-US" sz="2800" dirty="0">
                <a:effectLst/>
              </a:rPr>
              <a:t>The Committee recommends the </a:t>
            </a:r>
            <a:r>
              <a:rPr lang="en-US" sz="2800" dirty="0" smtClean="0">
                <a:effectLst/>
              </a:rPr>
              <a:t>Department</a:t>
            </a:r>
            <a:r>
              <a:rPr lang="en-US" sz="2800" dirty="0">
                <a:effectLst/>
              </a:rPr>
              <a:t> [of Veterans Affairs</a:t>
            </a:r>
            <a:r>
              <a:rPr lang="en-US" sz="2800" dirty="0" smtClean="0">
                <a:effectLst/>
              </a:rPr>
              <a:t>] </a:t>
            </a:r>
            <a:r>
              <a:rPr lang="en-US" sz="2800" dirty="0">
                <a:effectLst/>
              </a:rPr>
              <a:t>assign a program manager for sleep disorders, including sleep apnea, that affect at least 200,000 veterans of the Persian Gulf War and Operations Iraqi Freedom and Enduring Freedom</a:t>
            </a:r>
            <a:r>
              <a:rPr lang="en-US" sz="2800" dirty="0" smtClean="0">
                <a:effectLst/>
              </a:rPr>
              <a:t>.”</a:t>
            </a:r>
            <a:r>
              <a:rPr lang="en-US" sz="2800" baseline="30000" dirty="0" smtClean="0">
                <a:effectLst/>
              </a:rPr>
              <a:t> 5</a:t>
            </a:r>
            <a:endParaRPr lang="en-US" sz="2800" dirty="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Baldwin Gulf War Provisos (FY17 MilConVA): </a:t>
            </a:r>
            <a:br>
              <a:rPr lang="en-US" sz="3000" dirty="0"/>
            </a:br>
            <a:r>
              <a:rPr lang="en-US" sz="4800" dirty="0" smtClean="0"/>
              <a:t>Gulf War/OIF/OEF Sleep Disorders</a:t>
            </a:r>
            <a:endParaRPr lang="en-US" sz="48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a:t>5</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(p.50)</a:t>
            </a:r>
            <a:endParaRPr lang="en-US" sz="1400" dirty="0"/>
          </a:p>
        </p:txBody>
      </p:sp>
    </p:spTree>
    <p:extLst>
      <p:ext uri="{BB962C8B-B14F-4D97-AF65-F5344CB8AC3E}">
        <p14:creationId xmlns:p14="http://schemas.microsoft.com/office/powerpoint/2010/main" val="497386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sz="3200" dirty="0" smtClean="0"/>
              <a:t>FY17 MilConVA (</a:t>
            </a:r>
            <a:r>
              <a:rPr lang="en-US" sz="3200" dirty="0" err="1" smtClean="0"/>
              <a:t>S.Rpt</a:t>
            </a:r>
            <a:r>
              <a:rPr lang="en-US" sz="3200" dirty="0"/>
              <a:t>. 114-</a:t>
            </a:r>
            <a:r>
              <a:rPr lang="en-US" sz="3200" dirty="0" smtClean="0"/>
              <a:t>237):  </a:t>
            </a:r>
            <a:br>
              <a:rPr lang="en-US" sz="3200" dirty="0" smtClean="0"/>
            </a:br>
            <a:r>
              <a:rPr lang="en-US" dirty="0" smtClean="0"/>
              <a:t>Additional Provisos of Interest</a:t>
            </a:r>
            <a:endParaRPr lang="en-US" dirty="0"/>
          </a:p>
        </p:txBody>
      </p:sp>
    </p:spTree>
    <p:extLst>
      <p:ext uri="{BB962C8B-B14F-4D97-AF65-F5344CB8AC3E}">
        <p14:creationId xmlns:p14="http://schemas.microsoft.com/office/powerpoint/2010/main" val="3352467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rmAutofit/>
          </a:bodyPr>
          <a:lstStyle/>
          <a:p>
            <a:pPr>
              <a:buFont typeface="Wingdings" charset="2"/>
              <a:buChar char="§"/>
            </a:pPr>
            <a:r>
              <a:rPr lang="en-US" sz="2800" i="1" dirty="0" smtClean="0">
                <a:effectLst/>
              </a:rPr>
              <a:t>“Functional </a:t>
            </a:r>
            <a:r>
              <a:rPr lang="en-US" sz="2800" i="1" dirty="0">
                <a:effectLst/>
              </a:rPr>
              <a:t>Gastrointestinal Disorders and Gulf War Illness</a:t>
            </a:r>
            <a:r>
              <a:rPr lang="en-US" sz="2800" dirty="0">
                <a:effectLst/>
              </a:rPr>
              <a:t>.— The Committee continues to monitor the </a:t>
            </a:r>
            <a:r>
              <a:rPr lang="en-US" sz="2800" dirty="0" smtClean="0">
                <a:effectLst/>
              </a:rPr>
              <a:t>Department’s</a:t>
            </a:r>
            <a:r>
              <a:rPr lang="en-US" sz="2800" dirty="0">
                <a:effectLst/>
              </a:rPr>
              <a:t> [of Veterans Affairs</a:t>
            </a:r>
            <a:r>
              <a:rPr lang="en-US" sz="2800" dirty="0" smtClean="0">
                <a:effectLst/>
              </a:rPr>
              <a:t>] </a:t>
            </a:r>
            <a:r>
              <a:rPr lang="en-US" sz="2800" dirty="0">
                <a:effectLst/>
              </a:rPr>
              <a:t>plan to </a:t>
            </a:r>
            <a:r>
              <a:rPr lang="en-US" sz="2800" dirty="0" smtClean="0">
                <a:effectLst/>
              </a:rPr>
              <a:t>address </a:t>
            </a:r>
            <a:r>
              <a:rPr lang="en-US" sz="2800" dirty="0">
                <a:effectLst/>
              </a:rPr>
              <a:t>Gulf War Illness and encourages the </a:t>
            </a:r>
            <a:r>
              <a:rPr lang="en-US" sz="2800" dirty="0" smtClean="0">
                <a:effectLst/>
              </a:rPr>
              <a:t>Department</a:t>
            </a:r>
            <a:r>
              <a:rPr lang="en-US" sz="2800" dirty="0">
                <a:effectLst/>
              </a:rPr>
              <a:t> [of Veterans Affairs</a:t>
            </a:r>
            <a:r>
              <a:rPr lang="en-US" sz="2800" dirty="0" smtClean="0">
                <a:effectLst/>
              </a:rPr>
              <a:t>] </a:t>
            </a:r>
            <a:r>
              <a:rPr lang="en-US" sz="2800" dirty="0">
                <a:effectLst/>
              </a:rPr>
              <a:t>to include research on early intervention for functional gastrointestinal </a:t>
            </a:r>
            <a:r>
              <a:rPr lang="en-US" sz="2800" dirty="0" smtClean="0">
                <a:effectLst/>
              </a:rPr>
              <a:t>disorders </a:t>
            </a:r>
            <a:r>
              <a:rPr lang="en-US" sz="2800" dirty="0">
                <a:effectLst/>
              </a:rPr>
              <a:t>related to Gulf War Illness in veterans and military personnel</a:t>
            </a:r>
            <a:r>
              <a:rPr lang="en-US" sz="2800" dirty="0" smtClean="0">
                <a:effectLst/>
              </a:rPr>
              <a:t>.”</a:t>
            </a:r>
            <a:r>
              <a:rPr lang="en-US" sz="2800" baseline="30000" dirty="0" smtClean="0">
                <a:effectLst/>
              </a:rPr>
              <a:t> 6</a:t>
            </a:r>
            <a:endParaRPr lang="en-US" sz="2800" dirty="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FY17 MilConVA (</a:t>
            </a:r>
            <a:r>
              <a:rPr lang="en-US" sz="3000" dirty="0" err="1"/>
              <a:t>S.Rpt</a:t>
            </a:r>
            <a:r>
              <a:rPr lang="en-US" sz="3000" dirty="0"/>
              <a:t>. 114-237): </a:t>
            </a:r>
            <a:r>
              <a:rPr lang="en-US" sz="3000" dirty="0" smtClean="0"/>
              <a:t/>
            </a:r>
            <a:br>
              <a:rPr lang="en-US" sz="3000" dirty="0" smtClean="0"/>
            </a:br>
            <a:r>
              <a:rPr lang="en-US" sz="4400" dirty="0" smtClean="0"/>
              <a:t>Functional Gastrointestinal Disorders</a:t>
            </a:r>
            <a:endParaRPr lang="en-US" sz="44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a:t>6</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(p.45)</a:t>
            </a:r>
            <a:endParaRPr lang="en-US" sz="1400" dirty="0"/>
          </a:p>
        </p:txBody>
      </p:sp>
    </p:spTree>
    <p:extLst>
      <p:ext uri="{BB962C8B-B14F-4D97-AF65-F5344CB8AC3E}">
        <p14:creationId xmlns:p14="http://schemas.microsoft.com/office/powerpoint/2010/main" val="3721788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rmAutofit/>
          </a:bodyPr>
          <a:lstStyle/>
          <a:p>
            <a:pPr>
              <a:buFont typeface="Wingdings" charset="2"/>
              <a:buChar char="§"/>
            </a:pPr>
            <a:r>
              <a:rPr lang="en-US" sz="2600" i="1" dirty="0" smtClean="0">
                <a:effectLst/>
              </a:rPr>
              <a:t>“</a:t>
            </a:r>
            <a:r>
              <a:rPr lang="en-US" sz="2600" i="1" dirty="0">
                <a:effectLst/>
              </a:rPr>
              <a:t>Toxic Exposures</a:t>
            </a:r>
            <a:r>
              <a:rPr lang="en-US" sz="2600" dirty="0">
                <a:effectLst/>
              </a:rPr>
              <a:t>.—The Committee wants to ensure VA is </a:t>
            </a:r>
            <a:r>
              <a:rPr lang="en-US" sz="2600" dirty="0" smtClean="0">
                <a:effectLst/>
              </a:rPr>
              <a:t>actively researching </a:t>
            </a:r>
            <a:r>
              <a:rPr lang="en-US" sz="2600" dirty="0">
                <a:effectLst/>
              </a:rPr>
              <a:t>the residual impact to veterans of Agent Orange </a:t>
            </a:r>
            <a:r>
              <a:rPr lang="en-US" sz="2600" dirty="0" smtClean="0">
                <a:effectLst/>
              </a:rPr>
              <a:t>and other </a:t>
            </a:r>
            <a:r>
              <a:rPr lang="en-US" sz="2600" dirty="0">
                <a:effectLst/>
              </a:rPr>
              <a:t>toxic exposures such as oil well fires and burn pits. The </a:t>
            </a:r>
            <a:r>
              <a:rPr lang="en-US" sz="2600" dirty="0" smtClean="0">
                <a:effectLst/>
              </a:rPr>
              <a:t>Department [of Veterans Affairs] is </a:t>
            </a:r>
            <a:r>
              <a:rPr lang="en-US" sz="2600" dirty="0">
                <a:effectLst/>
              </a:rPr>
              <a:t>directed to submit a report to the Committees on </a:t>
            </a:r>
            <a:r>
              <a:rPr lang="en-US" sz="2600" dirty="0" smtClean="0">
                <a:effectLst/>
              </a:rPr>
              <a:t>Appropriations of </a:t>
            </a:r>
            <a:r>
              <a:rPr lang="en-US" sz="2600" dirty="0">
                <a:effectLst/>
              </a:rPr>
              <a:t>both Houses of Congress no later than 180 </a:t>
            </a:r>
            <a:r>
              <a:rPr lang="en-US" sz="2600" dirty="0" smtClean="0">
                <a:effectLst/>
              </a:rPr>
              <a:t>days after </a:t>
            </a:r>
            <a:r>
              <a:rPr lang="en-US" sz="2600" dirty="0">
                <a:effectLst/>
              </a:rPr>
              <a:t>enactment of this act detailing ongoing activities and </a:t>
            </a:r>
            <a:r>
              <a:rPr lang="en-US" sz="2600" dirty="0" smtClean="0">
                <a:effectLst/>
              </a:rPr>
              <a:t>future plans </a:t>
            </a:r>
            <a:r>
              <a:rPr lang="en-US" sz="2600" dirty="0">
                <a:effectLst/>
              </a:rPr>
              <a:t>for research into residual exposure to Agent Orange and other </a:t>
            </a:r>
            <a:r>
              <a:rPr lang="en-US" sz="2600" dirty="0" smtClean="0">
                <a:effectLst/>
              </a:rPr>
              <a:t>toxins</a:t>
            </a:r>
            <a:r>
              <a:rPr lang="en-US" sz="2600" dirty="0">
                <a:effectLst/>
              </a:rPr>
              <a:t>.</a:t>
            </a:r>
            <a:r>
              <a:rPr lang="en-US" sz="2600" dirty="0" smtClean="0">
                <a:effectLst/>
              </a:rPr>
              <a:t>”</a:t>
            </a:r>
            <a:r>
              <a:rPr lang="en-US" sz="2600" baseline="30000" dirty="0" smtClean="0">
                <a:effectLst/>
              </a:rPr>
              <a:t> </a:t>
            </a:r>
            <a:r>
              <a:rPr lang="en-US" sz="2600" baseline="30000" dirty="0">
                <a:effectLst/>
              </a:rPr>
              <a:t>7</a:t>
            </a:r>
            <a:endParaRPr lang="en-US" sz="2600" dirty="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FY17 MilConVA (</a:t>
            </a:r>
            <a:r>
              <a:rPr lang="en-US" sz="3000" dirty="0" err="1"/>
              <a:t>S.Rpt</a:t>
            </a:r>
            <a:r>
              <a:rPr lang="en-US" sz="3000" dirty="0"/>
              <a:t>. 114-237): </a:t>
            </a:r>
            <a:r>
              <a:rPr lang="en-US" sz="4000" dirty="0" smtClean="0"/>
              <a:t/>
            </a:r>
            <a:br>
              <a:rPr lang="en-US" sz="4000" dirty="0" smtClean="0"/>
            </a:br>
            <a:r>
              <a:rPr lang="en-US" sz="4800" dirty="0" smtClean="0"/>
              <a:t>Toxic Exposures</a:t>
            </a:r>
            <a:endParaRPr lang="en-US" sz="48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a:t>7</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(p.57)</a:t>
            </a:r>
            <a:endParaRPr lang="en-US" sz="1400" dirty="0"/>
          </a:p>
        </p:txBody>
      </p:sp>
    </p:spTree>
    <p:extLst>
      <p:ext uri="{BB962C8B-B14F-4D97-AF65-F5344CB8AC3E}">
        <p14:creationId xmlns:p14="http://schemas.microsoft.com/office/powerpoint/2010/main" val="3776848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Autofit/>
          </a:bodyPr>
          <a:lstStyle/>
          <a:p>
            <a:pPr>
              <a:buFont typeface="Wingdings" charset="2"/>
              <a:buChar char="§"/>
            </a:pPr>
            <a:r>
              <a:rPr lang="en-US" sz="2200" i="1" dirty="0" smtClean="0">
                <a:effectLst/>
              </a:rPr>
              <a:t>“National </a:t>
            </a:r>
            <a:r>
              <a:rPr lang="en-US" sz="2200" i="1" dirty="0">
                <a:effectLst/>
              </a:rPr>
              <a:t>Academy of Medicine Study on Toxic Exposures</a:t>
            </a:r>
            <a:r>
              <a:rPr lang="en-US" sz="2200" dirty="0">
                <a:effectLst/>
              </a:rPr>
              <a:t>.—Veterans have expressed growing concern that toxic exposure during their military service is related to adverse health conditions in their children and grandchildren. According to the National Academy of Medicine [NAM], scientific data and research is extremely limited to determine what exposures may cause harm to future generations. The report, </a:t>
            </a:r>
            <a:r>
              <a:rPr lang="en-US" sz="2200" dirty="0" smtClean="0">
                <a:effectLst/>
              </a:rPr>
              <a:t>‘Veterans </a:t>
            </a:r>
            <a:r>
              <a:rPr lang="en-US" sz="2200" dirty="0">
                <a:effectLst/>
              </a:rPr>
              <a:t>and Agent Orange: Update </a:t>
            </a:r>
            <a:r>
              <a:rPr lang="en-US" sz="2200" dirty="0" smtClean="0">
                <a:effectLst/>
              </a:rPr>
              <a:t>2014’, </a:t>
            </a:r>
            <a:r>
              <a:rPr lang="en-US" sz="2200" dirty="0">
                <a:effectLst/>
              </a:rPr>
              <a:t>recommended VA pursue further laboratory research to identify toxins and dioxins that may cause epigenetic modifications and invest in epidemiologic protocols that address the challenges of connecting adverse conditions in the children of members of the military with toxic exposure</a:t>
            </a:r>
            <a:r>
              <a:rPr lang="en-US" sz="2200" dirty="0" smtClean="0">
                <a:effectLst/>
              </a:rPr>
              <a:t>. [</a:t>
            </a:r>
            <a:r>
              <a:rPr lang="en-US" sz="2200" dirty="0" err="1" smtClean="0">
                <a:effectLst/>
              </a:rPr>
              <a:t>ct’d</a:t>
            </a:r>
            <a:r>
              <a:rPr lang="is-IS" sz="2200" dirty="0" smtClean="0">
                <a:effectLst/>
              </a:rPr>
              <a:t>…]</a:t>
            </a:r>
            <a:endParaRPr lang="en-US" sz="2200" dirty="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FY17 MilConVA (</a:t>
            </a:r>
            <a:r>
              <a:rPr lang="en-US" sz="3000" dirty="0" err="1"/>
              <a:t>S.Rpt</a:t>
            </a:r>
            <a:r>
              <a:rPr lang="en-US" sz="3000" dirty="0"/>
              <a:t>. 114-237): </a:t>
            </a:r>
            <a:r>
              <a:rPr lang="en-US" sz="4000" dirty="0" smtClean="0"/>
              <a:t/>
            </a:r>
            <a:br>
              <a:rPr lang="en-US" sz="4000" dirty="0" smtClean="0"/>
            </a:br>
            <a:r>
              <a:rPr lang="en-US" sz="4000" dirty="0" smtClean="0"/>
              <a:t>NAM Toxic Exposures Study</a:t>
            </a:r>
            <a:endParaRPr lang="en-US" sz="40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a:t>8</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(pp.57-58)</a:t>
            </a:r>
            <a:endParaRPr lang="en-US" sz="1400" dirty="0"/>
          </a:p>
        </p:txBody>
      </p:sp>
    </p:spTree>
    <p:extLst>
      <p:ext uri="{BB962C8B-B14F-4D97-AF65-F5344CB8AC3E}">
        <p14:creationId xmlns:p14="http://schemas.microsoft.com/office/powerpoint/2010/main" val="3780841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Autofit/>
          </a:bodyPr>
          <a:lstStyle/>
          <a:p>
            <a:pPr marL="18288" indent="0">
              <a:buNone/>
            </a:pPr>
            <a:r>
              <a:rPr lang="en-US" sz="2000" i="1" dirty="0" smtClean="0">
                <a:effectLst/>
              </a:rPr>
              <a:t>[</a:t>
            </a:r>
            <a:r>
              <a:rPr lang="is-IS" sz="2000" i="1" dirty="0" smtClean="0">
                <a:effectLst/>
              </a:rPr>
              <a:t>…</a:t>
            </a:r>
            <a:r>
              <a:rPr lang="en-US" sz="2000" i="1" dirty="0" err="1" smtClean="0">
                <a:effectLst/>
              </a:rPr>
              <a:t>ct’d</a:t>
            </a:r>
            <a:r>
              <a:rPr lang="en-US" sz="2000" i="1" dirty="0" smtClean="0">
                <a:effectLst/>
              </a:rPr>
              <a:t>.]“</a:t>
            </a:r>
            <a:r>
              <a:rPr lang="en-US" sz="2000" dirty="0">
                <a:effectLst/>
              </a:rPr>
              <a:t>The Committee directs the Department </a:t>
            </a:r>
            <a:r>
              <a:rPr lang="en-US" sz="2000" dirty="0" smtClean="0">
                <a:effectLst/>
              </a:rPr>
              <a:t>[of Veterans Affairs] to </a:t>
            </a:r>
            <a:r>
              <a:rPr lang="en-US" sz="2000" dirty="0">
                <a:effectLst/>
              </a:rPr>
              <a:t>contract with NAM on an assessment that will include a review of the scientific literature regarding toxicological and epidemiological research on descendants of individuals with toxic exposure; an assessment of areas requiring further scientific study relating to the descendants of veterans with toxic exposure; an assessment of the scope and methodology required to conduct adequate scientific research relating to the descendants of individuals with toxic exposure; will establish categories and provide definitions for categories that assess the evidence that a particular health condition is related to toxic exposure; an analysis of the feasibility, value and relevance, and need for access to additional information held by a Federal agency of conducting further scientific research; and identification of a research entity or entities with expertise and ability to conduct the relevant scientific research</a:t>
            </a:r>
            <a:r>
              <a:rPr lang="en-US" sz="2000" dirty="0" smtClean="0">
                <a:effectLst/>
              </a:rPr>
              <a:t>.” </a:t>
            </a:r>
            <a:r>
              <a:rPr lang="en-US" sz="2000" baseline="30000" dirty="0" smtClean="0">
                <a:effectLst/>
              </a:rPr>
              <a:t>8</a:t>
            </a:r>
            <a:endParaRPr lang="en-US" sz="2000" dirty="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FY17 MilConVA (</a:t>
            </a:r>
            <a:r>
              <a:rPr lang="en-US" sz="3000" dirty="0" err="1"/>
              <a:t>S.Rpt</a:t>
            </a:r>
            <a:r>
              <a:rPr lang="en-US" sz="3000" dirty="0"/>
              <a:t>. 114-237): </a:t>
            </a:r>
            <a:r>
              <a:rPr lang="en-US" sz="4000" dirty="0" smtClean="0"/>
              <a:t/>
            </a:r>
            <a:br>
              <a:rPr lang="en-US" sz="4000" dirty="0" smtClean="0"/>
            </a:br>
            <a:r>
              <a:rPr lang="en-US" sz="4400" dirty="0" smtClean="0"/>
              <a:t>NAM Toxic Exposures Study, </a:t>
            </a:r>
            <a:r>
              <a:rPr lang="en-US" sz="4400" dirty="0" err="1" smtClean="0"/>
              <a:t>ct’d</a:t>
            </a:r>
            <a:r>
              <a:rPr lang="en-US" sz="4400" dirty="0"/>
              <a:t>.</a:t>
            </a:r>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a:t>8</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(pp.57-58)</a:t>
            </a:r>
            <a:endParaRPr lang="en-US" sz="1400" dirty="0"/>
          </a:p>
        </p:txBody>
      </p:sp>
    </p:spTree>
    <p:extLst>
      <p:ext uri="{BB962C8B-B14F-4D97-AF65-F5344CB8AC3E}">
        <p14:creationId xmlns:p14="http://schemas.microsoft.com/office/powerpoint/2010/main" val="34504111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Autofit/>
          </a:bodyPr>
          <a:lstStyle/>
          <a:p>
            <a:pPr>
              <a:buFont typeface="Wingdings" charset="2"/>
              <a:buChar char="§"/>
            </a:pPr>
            <a:r>
              <a:rPr lang="en-US" sz="2300" i="1" dirty="0" smtClean="0">
                <a:effectLst/>
              </a:rPr>
              <a:t>“</a:t>
            </a:r>
            <a:r>
              <a:rPr lang="en-US" sz="2300" i="1" dirty="0">
                <a:effectLst/>
              </a:rPr>
              <a:t>Research Reports</a:t>
            </a:r>
            <a:r>
              <a:rPr lang="en-US" sz="2300" dirty="0">
                <a:effectLst/>
              </a:rPr>
              <a:t>.—The Committee is aware VA publicly reports all of its completed and ongoing VA funded research projects through the NIH Research Portfolio Online Reporting Tools [</a:t>
            </a:r>
            <a:r>
              <a:rPr lang="en-US" sz="2300" dirty="0" err="1">
                <a:effectLst/>
              </a:rPr>
              <a:t>RePORT</a:t>
            </a:r>
            <a:r>
              <a:rPr lang="en-US" sz="2300" dirty="0">
                <a:effectLst/>
              </a:rPr>
              <a:t>]. However, funding information for each project is not provided on the site by VA. The Committee directs VA to report the total cost of each ongoing project and going forward, provide funding information for any new projects, in addition to the information which is already publicly reported. Additionally, the Committee directs VA to prominently place a description and a link to the NIH </a:t>
            </a:r>
            <a:r>
              <a:rPr lang="en-US" sz="2300" dirty="0" err="1">
                <a:effectLst/>
              </a:rPr>
              <a:t>RePORT</a:t>
            </a:r>
            <a:r>
              <a:rPr lang="en-US" sz="2300" dirty="0">
                <a:effectLst/>
              </a:rPr>
              <a:t> Web site on the VA Office Research and Development main Web page so that any veteran may access this information easily</a:t>
            </a:r>
            <a:r>
              <a:rPr lang="en-US" sz="2300" dirty="0" smtClean="0">
                <a:effectLst/>
              </a:rPr>
              <a:t>.” </a:t>
            </a:r>
            <a:r>
              <a:rPr lang="en-US" sz="2300" baseline="30000" dirty="0">
                <a:effectLst/>
              </a:rPr>
              <a:t>9</a:t>
            </a:r>
            <a:endParaRPr lang="en-US" sz="2300" dirty="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FY17 MilConVA (</a:t>
            </a:r>
            <a:r>
              <a:rPr lang="en-US" sz="3000" dirty="0" err="1"/>
              <a:t>S.Rpt</a:t>
            </a:r>
            <a:r>
              <a:rPr lang="en-US" sz="3000" dirty="0"/>
              <a:t>. 114-237): </a:t>
            </a:r>
            <a:r>
              <a:rPr lang="en-US" sz="4000" dirty="0" smtClean="0"/>
              <a:t/>
            </a:r>
            <a:br>
              <a:rPr lang="en-US" sz="4000" dirty="0" smtClean="0"/>
            </a:br>
            <a:r>
              <a:rPr lang="en-US" sz="4800" dirty="0" smtClean="0"/>
              <a:t>VA Research Reports</a:t>
            </a:r>
            <a:endParaRPr lang="en-US" sz="48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a:t>9</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(pp.58-59)</a:t>
            </a:r>
            <a:endParaRPr lang="en-US" sz="1400" dirty="0"/>
          </a:p>
        </p:txBody>
      </p:sp>
    </p:spTree>
    <p:extLst>
      <p:ext uri="{BB962C8B-B14F-4D97-AF65-F5344CB8AC3E}">
        <p14:creationId xmlns:p14="http://schemas.microsoft.com/office/powerpoint/2010/main" val="3421346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Autofit/>
          </a:bodyPr>
          <a:lstStyle/>
          <a:p>
            <a:pPr>
              <a:buFont typeface="Wingdings" charset="2"/>
              <a:buChar char="§"/>
            </a:pPr>
            <a:r>
              <a:rPr lang="en-US" sz="2600" i="1" dirty="0" smtClean="0">
                <a:effectLst/>
              </a:rPr>
              <a:t>“</a:t>
            </a:r>
            <a:r>
              <a:rPr lang="en-US" sz="2600" i="1" dirty="0">
                <a:effectLst/>
              </a:rPr>
              <a:t>Burn Pits</a:t>
            </a:r>
            <a:r>
              <a:rPr lang="en-US" sz="2600" dirty="0">
                <a:effectLst/>
              </a:rPr>
              <a:t>.—The Committee recommends VA continue conducting medical trials, using available treatments for pulmonary, cardiovascular, and other diseases and conditions related to the exposure to open air burn pits. </a:t>
            </a:r>
            <a:endParaRPr lang="en-US" sz="2600" dirty="0" smtClean="0">
              <a:effectLst/>
            </a:endParaRPr>
          </a:p>
          <a:p>
            <a:pPr>
              <a:buFont typeface="Wingdings" charset="2"/>
              <a:buChar char="§"/>
            </a:pPr>
            <a:r>
              <a:rPr lang="en-US" sz="2600" dirty="0" smtClean="0">
                <a:effectLst/>
              </a:rPr>
              <a:t>“The </a:t>
            </a:r>
            <a:r>
              <a:rPr lang="en-US" sz="2600" dirty="0">
                <a:effectLst/>
              </a:rPr>
              <a:t>Department </a:t>
            </a:r>
            <a:r>
              <a:rPr lang="en-US" sz="2600" dirty="0" smtClean="0">
                <a:effectLst/>
              </a:rPr>
              <a:t>[of Veterans Affairs] is </a:t>
            </a:r>
            <a:r>
              <a:rPr lang="en-US" sz="2600" dirty="0">
                <a:effectLst/>
              </a:rPr>
              <a:t>directed to provide an update to the Committees on Appropriations of both Houses of Congress no later than 180 days after enactment of this act on the status and progress of such medical trials</a:t>
            </a:r>
            <a:r>
              <a:rPr lang="en-US" sz="2600" dirty="0" smtClean="0">
                <a:effectLst/>
              </a:rPr>
              <a:t>.”</a:t>
            </a:r>
            <a:r>
              <a:rPr lang="en-US" sz="2600" baseline="30000" dirty="0" smtClean="0">
                <a:effectLst/>
              </a:rPr>
              <a:t>10</a:t>
            </a:r>
            <a:endParaRPr lang="en-US" sz="2600" dirty="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FY17 MilConVA (</a:t>
            </a:r>
            <a:r>
              <a:rPr lang="en-US" sz="3000" dirty="0" err="1"/>
              <a:t>S.Rpt</a:t>
            </a:r>
            <a:r>
              <a:rPr lang="en-US" sz="3000" dirty="0"/>
              <a:t>. 114-237): </a:t>
            </a:r>
            <a:r>
              <a:rPr lang="en-US" sz="3600" dirty="0" smtClean="0"/>
              <a:t/>
            </a:r>
            <a:br>
              <a:rPr lang="en-US" sz="3600" dirty="0" smtClean="0"/>
            </a:br>
            <a:r>
              <a:rPr lang="en-US" sz="4800" dirty="0" smtClean="0"/>
              <a:t>Burn Pits</a:t>
            </a:r>
            <a:endParaRPr lang="en-US" sz="48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smtClean="0"/>
              <a:t>10</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(p.59)</a:t>
            </a:r>
            <a:endParaRPr lang="en-US" sz="1400" dirty="0"/>
          </a:p>
        </p:txBody>
      </p:sp>
    </p:spTree>
    <p:extLst>
      <p:ext uri="{BB962C8B-B14F-4D97-AF65-F5344CB8AC3E}">
        <p14:creationId xmlns:p14="http://schemas.microsoft.com/office/powerpoint/2010/main" val="2553178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Autofit/>
          </a:bodyPr>
          <a:lstStyle/>
          <a:p>
            <a:pPr>
              <a:buFont typeface="Wingdings" charset="2"/>
              <a:buChar char="§"/>
            </a:pPr>
            <a:r>
              <a:rPr lang="en-US" sz="2400" i="1" dirty="0" smtClean="0">
                <a:effectLst/>
              </a:rPr>
              <a:t>“</a:t>
            </a:r>
            <a:r>
              <a:rPr lang="en-US" sz="2400" dirty="0" smtClean="0">
                <a:effectLst/>
              </a:rPr>
              <a:t>Furthermore</a:t>
            </a:r>
            <a:r>
              <a:rPr lang="en-US" sz="2400" dirty="0">
                <a:effectLst/>
              </a:rPr>
              <a:t>, where appropriate, VA is encouraged to work with private and public institutions which have already begun to research the chronic impacts of exposure to burn pits in order to develop treatments for veterans exposed to burn pits. </a:t>
            </a:r>
            <a:endParaRPr lang="en-US" sz="2400" dirty="0" smtClean="0">
              <a:effectLst/>
            </a:endParaRPr>
          </a:p>
          <a:p>
            <a:pPr>
              <a:buFont typeface="Wingdings" charset="2"/>
              <a:buChar char="§"/>
            </a:pPr>
            <a:r>
              <a:rPr lang="en-US" sz="2400" dirty="0" smtClean="0">
                <a:effectLst/>
              </a:rPr>
              <a:t>“The Department [of Veterans Affairs] </a:t>
            </a:r>
            <a:r>
              <a:rPr lang="en-US" sz="2400" dirty="0">
                <a:effectLst/>
              </a:rPr>
              <a:t>is directed to submit a report to the Committees on Appropriations of both Houses of Congress no later than 90 days after enactment of this act regarding the feasibility of entering into cooperative agreements with institutions engaged in the aforementioned research and whether additional authorities and funding are needed to pursue such research</a:t>
            </a:r>
            <a:r>
              <a:rPr lang="en-US" sz="2400" dirty="0" smtClean="0">
                <a:effectLst/>
              </a:rPr>
              <a:t>.”</a:t>
            </a:r>
            <a:r>
              <a:rPr lang="en-US" sz="2400" baseline="30000" dirty="0" smtClean="0">
                <a:effectLst/>
              </a:rPr>
              <a:t>10</a:t>
            </a:r>
            <a:endParaRPr lang="en-US" sz="2400" dirty="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FY17 MilConVA (</a:t>
            </a:r>
            <a:r>
              <a:rPr lang="en-US" sz="3000" dirty="0" err="1"/>
              <a:t>S.Rpt</a:t>
            </a:r>
            <a:r>
              <a:rPr lang="en-US" sz="3000" dirty="0"/>
              <a:t>. 114-237): </a:t>
            </a:r>
            <a:r>
              <a:rPr lang="en-US" sz="4000" dirty="0" smtClean="0"/>
              <a:t/>
            </a:r>
            <a:br>
              <a:rPr lang="en-US" sz="4000" dirty="0" smtClean="0"/>
            </a:br>
            <a:r>
              <a:rPr lang="en-US" sz="4800" dirty="0" smtClean="0"/>
              <a:t>Burn Pits</a:t>
            </a:r>
            <a:endParaRPr lang="en-US" sz="48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smtClean="0"/>
              <a:t>10</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(p.59)</a:t>
            </a:r>
            <a:endParaRPr lang="en-US" sz="1400" dirty="0"/>
          </a:p>
        </p:txBody>
      </p:sp>
    </p:spTree>
    <p:extLst>
      <p:ext uri="{BB962C8B-B14F-4D97-AF65-F5344CB8AC3E}">
        <p14:creationId xmlns:p14="http://schemas.microsoft.com/office/powerpoint/2010/main" val="702702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rmAutofit lnSpcReduction="10000"/>
          </a:bodyPr>
          <a:lstStyle/>
          <a:p>
            <a:pPr>
              <a:buFont typeface="Wingdings" charset="2"/>
              <a:buChar char="§"/>
            </a:pPr>
            <a:r>
              <a:rPr lang="en-US" sz="2800" dirty="0" smtClean="0"/>
              <a:t>Reports accompany bills and give additional directives</a:t>
            </a:r>
          </a:p>
          <a:p>
            <a:pPr>
              <a:buFont typeface="Wingdings" charset="2"/>
              <a:buChar char="§"/>
            </a:pPr>
            <a:r>
              <a:rPr lang="en-US" sz="2800" dirty="0" smtClean="0"/>
              <a:t>“Report </a:t>
            </a:r>
            <a:r>
              <a:rPr lang="en-US" sz="2800" dirty="0"/>
              <a:t>language explains the provisions of a measure to the chamber or chambers that will subsequently consider it</a:t>
            </a:r>
            <a:r>
              <a:rPr lang="en-US" sz="2800" dirty="0" smtClean="0"/>
              <a:t>.”</a:t>
            </a:r>
            <a:r>
              <a:rPr lang="en-US" sz="2800" baseline="30000" dirty="0" smtClean="0"/>
              <a:t>1</a:t>
            </a:r>
            <a:endParaRPr lang="en-US" sz="2800" dirty="0" smtClean="0"/>
          </a:p>
          <a:p>
            <a:pPr>
              <a:buFont typeface="Wingdings" charset="2"/>
              <a:buChar char="§"/>
            </a:pPr>
            <a:r>
              <a:rPr lang="en-US" sz="2800" dirty="0" smtClean="0"/>
              <a:t>“Report language </a:t>
            </a:r>
            <a:r>
              <a:rPr lang="en-US" sz="2800" dirty="0"/>
              <a:t>may also communicate legislative intent to the agencies that will carry out the measure once it becomes </a:t>
            </a:r>
            <a:r>
              <a:rPr lang="en-US" sz="2800" dirty="0" smtClean="0"/>
              <a:t>law.”</a:t>
            </a:r>
            <a:r>
              <a:rPr lang="en-US" sz="2800" baseline="30000" dirty="0" smtClean="0"/>
              <a:t>1</a:t>
            </a:r>
            <a:endParaRPr lang="en-US" sz="2800" dirty="0" smtClean="0"/>
          </a:p>
          <a:p>
            <a:pPr>
              <a:buFont typeface="Wingdings" charset="2"/>
              <a:buChar char="§"/>
            </a:pPr>
            <a:r>
              <a:rPr lang="en-US" sz="2800" dirty="0" smtClean="0"/>
              <a:t>“Not law,” but “agencies </a:t>
            </a:r>
            <a:r>
              <a:rPr lang="en-US" sz="2800" dirty="0"/>
              <a:t>usually seek to comply with any directives contained therein</a:t>
            </a:r>
            <a:r>
              <a:rPr lang="en-US" sz="2800" dirty="0" smtClean="0"/>
              <a:t>.”</a:t>
            </a:r>
            <a:r>
              <a:rPr lang="en-US" sz="2800" baseline="30000" dirty="0" smtClean="0"/>
              <a:t>1</a:t>
            </a:r>
            <a:endParaRPr lang="en-US" sz="2800" dirty="0" smtClean="0"/>
          </a:p>
        </p:txBody>
      </p:sp>
      <p:sp>
        <p:nvSpPr>
          <p:cNvPr id="2" name="Title 1"/>
          <p:cNvSpPr>
            <a:spLocks noGrp="1"/>
          </p:cNvSpPr>
          <p:nvPr>
            <p:ph type="title"/>
          </p:nvPr>
        </p:nvSpPr>
        <p:spPr>
          <a:xfrm>
            <a:off x="223129" y="314979"/>
            <a:ext cx="8702033" cy="1143000"/>
          </a:xfrm>
        </p:spPr>
        <p:txBody>
          <a:bodyPr>
            <a:normAutofit/>
          </a:bodyPr>
          <a:lstStyle/>
          <a:p>
            <a:r>
              <a:rPr lang="en-US" sz="4800" dirty="0" smtClean="0"/>
              <a:t>What is “Report Language”</a:t>
            </a:r>
            <a:endParaRPr lang="en-US" sz="4800" dirty="0"/>
          </a:p>
        </p:txBody>
      </p:sp>
      <p:sp>
        <p:nvSpPr>
          <p:cNvPr id="4" name="TextBox 3"/>
          <p:cNvSpPr txBox="1"/>
          <p:nvPr/>
        </p:nvSpPr>
        <p:spPr>
          <a:xfrm>
            <a:off x="223129" y="5903893"/>
            <a:ext cx="8702033" cy="954107"/>
          </a:xfrm>
          <a:prstGeom prst="rect">
            <a:avLst/>
          </a:prstGeom>
          <a:noFill/>
        </p:spPr>
        <p:txBody>
          <a:bodyPr wrap="square" rtlCol="0">
            <a:spAutoFit/>
          </a:bodyPr>
          <a:lstStyle/>
          <a:p>
            <a:r>
              <a:rPr lang="en-US" sz="1400" baseline="30000" dirty="0" smtClean="0"/>
              <a:t>1 </a:t>
            </a:r>
            <a:r>
              <a:rPr lang="en-US" sz="1400" dirty="0" smtClean="0"/>
              <a:t>Congressional Research Service, “</a:t>
            </a:r>
            <a:r>
              <a:rPr lang="en-US" sz="1400" dirty="0"/>
              <a:t>Appropriations Report Language: Overview of Development, Components, and Issues for </a:t>
            </a:r>
            <a:r>
              <a:rPr lang="en-US" sz="1400" dirty="0" smtClean="0"/>
              <a:t>Congress,” (Report R44124), July 28, </a:t>
            </a:r>
            <a:r>
              <a:rPr lang="en-US" sz="1400" dirty="0"/>
              <a:t>2015 (p.1) </a:t>
            </a:r>
            <a:r>
              <a:rPr lang="en-US" sz="1400" dirty="0">
                <a:hlinkClick r:id="rId2"/>
              </a:rPr>
              <a:t>https://</a:t>
            </a:r>
            <a:r>
              <a:rPr lang="en-US" sz="1400" dirty="0" err="1">
                <a:hlinkClick r:id="rId2"/>
              </a:rPr>
              <a:t>www.fas.org</a:t>
            </a:r>
            <a:r>
              <a:rPr lang="en-US" sz="1400" dirty="0">
                <a:hlinkClick r:id="rId2"/>
              </a:rPr>
              <a:t>/</a:t>
            </a:r>
            <a:r>
              <a:rPr lang="en-US" sz="1400" dirty="0" err="1">
                <a:hlinkClick r:id="rId2"/>
              </a:rPr>
              <a:t>sgp</a:t>
            </a:r>
            <a:r>
              <a:rPr lang="en-US" sz="1400" dirty="0">
                <a:hlinkClick r:id="rId2"/>
              </a:rPr>
              <a:t>/</a:t>
            </a:r>
            <a:r>
              <a:rPr lang="en-US" sz="1400" dirty="0" err="1">
                <a:hlinkClick r:id="rId2"/>
              </a:rPr>
              <a:t>crs</a:t>
            </a:r>
            <a:r>
              <a:rPr lang="en-US" sz="1400" dirty="0">
                <a:hlinkClick r:id="rId2"/>
              </a:rPr>
              <a:t>/</a:t>
            </a:r>
            <a:r>
              <a:rPr lang="en-US" sz="1400" dirty="0" err="1">
                <a:hlinkClick r:id="rId2"/>
              </a:rPr>
              <a:t>misc</a:t>
            </a:r>
            <a:r>
              <a:rPr lang="en-US" sz="1400" dirty="0">
                <a:hlinkClick r:id="rId2"/>
              </a:rPr>
              <a:t>/R44124.pdf</a:t>
            </a:r>
            <a:endParaRPr lang="en-US" sz="1400" dirty="0" smtClean="0"/>
          </a:p>
          <a:p>
            <a:endParaRPr lang="en-US" sz="1400" dirty="0"/>
          </a:p>
        </p:txBody>
      </p:sp>
    </p:spTree>
    <p:extLst>
      <p:ext uri="{BB962C8B-B14F-4D97-AF65-F5344CB8AC3E}">
        <p14:creationId xmlns:p14="http://schemas.microsoft.com/office/powerpoint/2010/main" val="163683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Autofit/>
          </a:bodyPr>
          <a:lstStyle/>
          <a:p>
            <a:pPr>
              <a:buFont typeface="Wingdings" charset="2"/>
              <a:buChar char="§"/>
            </a:pPr>
            <a:r>
              <a:rPr lang="en-US" sz="2300" i="1" dirty="0" smtClean="0">
                <a:effectLst/>
              </a:rPr>
              <a:t>“</a:t>
            </a:r>
            <a:r>
              <a:rPr lang="en-US" sz="2300" i="1" dirty="0">
                <a:effectLst/>
              </a:rPr>
              <a:t>Promotion of Federal Burn Pits Registry</a:t>
            </a:r>
            <a:r>
              <a:rPr lang="en-US" sz="2300" dirty="0">
                <a:effectLst/>
              </a:rPr>
              <a:t>.—The Committee directs the Department to work with State Governors and State veterans affairs agencies to promote and educate State officials about the Federal Airborne Hazards and Open Burn Pit Registry. </a:t>
            </a:r>
            <a:endParaRPr lang="en-US" sz="2300" dirty="0" smtClean="0">
              <a:effectLst/>
            </a:endParaRPr>
          </a:p>
          <a:p>
            <a:pPr>
              <a:buFont typeface="Wingdings" charset="2"/>
              <a:buChar char="§"/>
            </a:pPr>
            <a:r>
              <a:rPr lang="en-US" sz="2300" dirty="0" smtClean="0">
                <a:effectLst/>
              </a:rPr>
              <a:t>“The </a:t>
            </a:r>
            <a:r>
              <a:rPr lang="en-US" sz="2300" dirty="0">
                <a:effectLst/>
              </a:rPr>
              <a:t>Committee is concerned that efforts by the States have led to confusion among veterans about which registry is the official registry of the U.S. Department of Veterans Affairs. </a:t>
            </a:r>
            <a:endParaRPr lang="en-US" sz="2300" dirty="0" smtClean="0">
              <a:effectLst/>
            </a:endParaRPr>
          </a:p>
          <a:p>
            <a:pPr>
              <a:buFont typeface="Wingdings" charset="2"/>
              <a:buChar char="§"/>
            </a:pPr>
            <a:r>
              <a:rPr lang="en-US" sz="2300" dirty="0" smtClean="0">
                <a:effectLst/>
              </a:rPr>
              <a:t>“The </a:t>
            </a:r>
            <a:r>
              <a:rPr lang="en-US" sz="2300" dirty="0">
                <a:effectLst/>
              </a:rPr>
              <a:t>Committee urges the </a:t>
            </a:r>
            <a:r>
              <a:rPr lang="en-US" sz="2300" dirty="0" smtClean="0">
                <a:effectLst/>
              </a:rPr>
              <a:t>Department[of Veterans Affairs] </a:t>
            </a:r>
            <a:r>
              <a:rPr lang="en-US" sz="2300" dirty="0">
                <a:effectLst/>
              </a:rPr>
              <a:t>to increase </a:t>
            </a:r>
            <a:r>
              <a:rPr lang="en-US" sz="2300" dirty="0" smtClean="0">
                <a:effectLst/>
              </a:rPr>
              <a:t>outreach to </a:t>
            </a:r>
            <a:r>
              <a:rPr lang="en-US" sz="2300" dirty="0">
                <a:effectLst/>
              </a:rPr>
              <a:t>veterans and State governments to communicate the existence and purpose of the Airborne Hazards and Open Burn Pit Registry</a:t>
            </a:r>
            <a:r>
              <a:rPr lang="en-US" sz="2300" dirty="0" smtClean="0">
                <a:effectLst/>
              </a:rPr>
              <a:t>.” </a:t>
            </a:r>
            <a:r>
              <a:rPr lang="en-US" sz="2300" baseline="30000" dirty="0" smtClean="0">
                <a:effectLst/>
              </a:rPr>
              <a:t>11</a:t>
            </a:r>
            <a:endParaRPr lang="en-US" sz="2300" dirty="0">
              <a:effectLst/>
            </a:endParaRPr>
          </a:p>
        </p:txBody>
      </p:sp>
      <p:sp>
        <p:nvSpPr>
          <p:cNvPr id="2" name="Title 1"/>
          <p:cNvSpPr>
            <a:spLocks noGrp="1"/>
          </p:cNvSpPr>
          <p:nvPr>
            <p:ph type="title"/>
          </p:nvPr>
        </p:nvSpPr>
        <p:spPr>
          <a:xfrm>
            <a:off x="223129" y="314979"/>
            <a:ext cx="8702033" cy="1143000"/>
          </a:xfrm>
        </p:spPr>
        <p:txBody>
          <a:bodyPr>
            <a:noAutofit/>
          </a:bodyPr>
          <a:lstStyle/>
          <a:p>
            <a:r>
              <a:rPr lang="en-US" sz="2700" dirty="0"/>
              <a:t>FY17 MilConVA (</a:t>
            </a:r>
            <a:r>
              <a:rPr lang="en-US" sz="2700" dirty="0" err="1"/>
              <a:t>S.Rpt</a:t>
            </a:r>
            <a:r>
              <a:rPr lang="en-US" sz="2700" dirty="0"/>
              <a:t>. 114-237): </a:t>
            </a:r>
            <a:r>
              <a:rPr lang="en-US" sz="3600" dirty="0" smtClean="0"/>
              <a:t/>
            </a:r>
            <a:br>
              <a:rPr lang="en-US" sz="3600" dirty="0" smtClean="0"/>
            </a:br>
            <a:r>
              <a:rPr lang="en-US" sz="3200" dirty="0" smtClean="0"/>
              <a:t>Airborne Hazards &amp; Open Burn Pit Registry</a:t>
            </a:r>
            <a:endParaRPr lang="en-US" sz="32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smtClean="0"/>
              <a:t>11</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(pp. 37-38)</a:t>
            </a:r>
            <a:endParaRPr lang="en-US" sz="1400" dirty="0"/>
          </a:p>
        </p:txBody>
      </p:sp>
    </p:spTree>
    <p:extLst>
      <p:ext uri="{BB962C8B-B14F-4D97-AF65-F5344CB8AC3E}">
        <p14:creationId xmlns:p14="http://schemas.microsoft.com/office/powerpoint/2010/main" val="1001029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4017622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rmAutofit/>
          </a:bodyPr>
          <a:lstStyle/>
          <a:p>
            <a:pPr>
              <a:buFont typeface="Wingdings" charset="2"/>
              <a:buChar char="§"/>
            </a:pPr>
            <a:r>
              <a:rPr lang="en-US" sz="2800" dirty="0"/>
              <a:t>As </a:t>
            </a:r>
            <a:r>
              <a:rPr lang="en-US" sz="2800" dirty="0" smtClean="0"/>
              <a:t>noted in a relevant Congressional Research Service Report, </a:t>
            </a:r>
            <a:r>
              <a:rPr lang="en-US" sz="2800" dirty="0"/>
              <a:t>“the criticisms and suggestions carried in the reports accompanying each bill are expected to influence the subsequent behavior of the agency. Committee reports are not the law, but it is expected that they be regarded almost as seriously.”</a:t>
            </a:r>
            <a:r>
              <a:rPr lang="en-US" sz="2800" baseline="30000" dirty="0"/>
              <a:t>2</a:t>
            </a:r>
            <a:endParaRPr lang="en-US" sz="2800" dirty="0"/>
          </a:p>
        </p:txBody>
      </p:sp>
      <p:sp>
        <p:nvSpPr>
          <p:cNvPr id="2" name="Title 1"/>
          <p:cNvSpPr>
            <a:spLocks noGrp="1"/>
          </p:cNvSpPr>
          <p:nvPr>
            <p:ph type="title"/>
          </p:nvPr>
        </p:nvSpPr>
        <p:spPr>
          <a:xfrm>
            <a:off x="223129" y="314979"/>
            <a:ext cx="8702033" cy="1143000"/>
          </a:xfrm>
        </p:spPr>
        <p:txBody>
          <a:bodyPr>
            <a:normAutofit/>
          </a:bodyPr>
          <a:lstStyle/>
          <a:p>
            <a:r>
              <a:rPr lang="en-US" sz="4800" dirty="0" smtClean="0"/>
              <a:t>Effect of “Report Language”</a:t>
            </a:r>
            <a:endParaRPr lang="en-US" sz="48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smtClean="0"/>
              <a:t>2</a:t>
            </a:r>
            <a:r>
              <a:rPr lang="en-US" sz="1400" dirty="0" smtClean="0"/>
              <a:t> </a:t>
            </a:r>
            <a:r>
              <a:rPr lang="en-US" sz="1400" dirty="0"/>
              <a:t>Richard </a:t>
            </a:r>
            <a:r>
              <a:rPr lang="en-US" sz="1400" dirty="0" err="1"/>
              <a:t>Fenno</a:t>
            </a:r>
            <a:r>
              <a:rPr lang="en-US" sz="1400" dirty="0"/>
              <a:t>, The Power of the Purse: Appropriations Politics in Congress (Boston: Little, Brown and Company, </a:t>
            </a:r>
            <a:r>
              <a:rPr lang="is-IS" sz="1400" dirty="0"/>
              <a:t>1966), p. 18</a:t>
            </a:r>
            <a:r>
              <a:rPr lang="is-IS" sz="1400" dirty="0" smtClean="0"/>
              <a:t>.  Quoted in CRS R44124, p. 1)</a:t>
            </a:r>
            <a:endParaRPr lang="is-IS" sz="1400" dirty="0"/>
          </a:p>
          <a:p>
            <a:endParaRPr lang="en-US" sz="1400" dirty="0"/>
          </a:p>
        </p:txBody>
      </p:sp>
    </p:spTree>
    <p:extLst>
      <p:ext uri="{BB962C8B-B14F-4D97-AF65-F5344CB8AC3E}">
        <p14:creationId xmlns:p14="http://schemas.microsoft.com/office/powerpoint/2010/main" val="1572589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Autofit/>
          </a:bodyPr>
          <a:lstStyle/>
          <a:p>
            <a:pPr>
              <a:buFont typeface="Wingdings" charset="2"/>
              <a:buChar char="§"/>
            </a:pPr>
            <a:r>
              <a:rPr lang="en-US" sz="2200" dirty="0">
                <a:effectLst/>
              </a:rPr>
              <a:t>March </a:t>
            </a:r>
            <a:r>
              <a:rPr lang="en-US" sz="2200" dirty="0" smtClean="0">
                <a:effectLst/>
              </a:rPr>
              <a:t>2016:  Provisos requested by U.S. Senator Tammy Baldwin (D-WI), a member of the Senate Appropriations Committee and the Subcommittee on Military Construction and Veterans Affairs (MilConVA)</a:t>
            </a:r>
            <a:endParaRPr lang="en-US" sz="2200" dirty="0">
              <a:effectLst/>
            </a:endParaRPr>
          </a:p>
          <a:p>
            <a:pPr>
              <a:buFont typeface="Wingdings" charset="2"/>
              <a:buChar char="§"/>
            </a:pPr>
            <a:r>
              <a:rPr lang="en-US" sz="2200" dirty="0" smtClean="0">
                <a:effectLst/>
              </a:rPr>
              <a:t>March-April 2016:  Provisos reviewed, edited by Senate Appropriations Committee/Subcommittee professional staff, incorporated into final Report</a:t>
            </a:r>
          </a:p>
          <a:p>
            <a:pPr>
              <a:buFont typeface="Wingdings" charset="2"/>
              <a:buChar char="§"/>
            </a:pPr>
            <a:r>
              <a:rPr lang="en-US" sz="2200" dirty="0">
                <a:effectLst/>
              </a:rPr>
              <a:t>April </a:t>
            </a:r>
            <a:r>
              <a:rPr lang="en-US" sz="2200" dirty="0" smtClean="0">
                <a:effectLst/>
              </a:rPr>
              <a:t>2016:  Committee Report, with the Baldwin Gulf War provisos included, approved by the Senate Defense Appropriations Subcommittee</a:t>
            </a:r>
          </a:p>
          <a:p>
            <a:pPr>
              <a:buFont typeface="Wingdings" charset="2"/>
              <a:buChar char="§"/>
            </a:pPr>
            <a:r>
              <a:rPr lang="en-US" sz="2200" dirty="0">
                <a:effectLst/>
              </a:rPr>
              <a:t>April 18, </a:t>
            </a:r>
            <a:r>
              <a:rPr lang="en-US" sz="2200" dirty="0" smtClean="0">
                <a:effectLst/>
              </a:rPr>
              <a:t>2016:  FY17 MilConVA appropriations bill voted out full Senate </a:t>
            </a:r>
            <a:r>
              <a:rPr lang="en-US" sz="2200" dirty="0">
                <a:effectLst/>
              </a:rPr>
              <a:t>Appropriations Committee </a:t>
            </a:r>
            <a:r>
              <a:rPr lang="en-US" sz="2200" dirty="0" smtClean="0">
                <a:effectLst/>
              </a:rPr>
              <a:t>on with accompanying </a:t>
            </a:r>
            <a:r>
              <a:rPr lang="en-US" sz="2200" dirty="0">
                <a:effectLst/>
              </a:rPr>
              <a:t>R</a:t>
            </a:r>
            <a:r>
              <a:rPr lang="en-US" sz="2200" dirty="0" smtClean="0">
                <a:effectLst/>
              </a:rPr>
              <a:t>eport, </a:t>
            </a:r>
            <a:r>
              <a:rPr lang="en-US" sz="2200" dirty="0" err="1" smtClean="0">
                <a:effectLst/>
              </a:rPr>
              <a:t>S.Rpt</a:t>
            </a:r>
            <a:r>
              <a:rPr lang="en-US" sz="2200" dirty="0" smtClean="0">
                <a:effectLst/>
              </a:rPr>
              <a:t>. 114-237. </a:t>
            </a:r>
            <a:r>
              <a:rPr lang="en-US" sz="2200" baseline="30000" dirty="0" smtClean="0">
                <a:effectLst/>
              </a:rPr>
              <a:t>3</a:t>
            </a:r>
            <a:endParaRPr lang="en-US" sz="2200" dirty="0" smtClean="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FY17 MilConVA (S.Rpt.114-237</a:t>
            </a:r>
            <a:r>
              <a:rPr lang="en-US" sz="3000" dirty="0" smtClean="0"/>
              <a:t>):</a:t>
            </a:r>
            <a:br>
              <a:rPr lang="en-US" sz="3000" dirty="0" smtClean="0"/>
            </a:br>
            <a:r>
              <a:rPr lang="en-US" sz="4300" dirty="0" smtClean="0"/>
              <a:t>Timeline</a:t>
            </a:r>
            <a:endParaRPr lang="en-US" sz="43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smtClean="0"/>
              <a:t>3</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(pp. 34-35)</a:t>
            </a:r>
            <a:endParaRPr lang="en-US" sz="1400" dirty="0"/>
          </a:p>
        </p:txBody>
      </p:sp>
    </p:spTree>
    <p:extLst>
      <p:ext uri="{BB962C8B-B14F-4D97-AF65-F5344CB8AC3E}">
        <p14:creationId xmlns:p14="http://schemas.microsoft.com/office/powerpoint/2010/main" val="1236868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rmAutofit/>
          </a:bodyPr>
          <a:lstStyle/>
          <a:p>
            <a:pPr>
              <a:buFont typeface="Wingdings" charset="2"/>
              <a:buChar char="§"/>
            </a:pPr>
            <a:r>
              <a:rPr lang="en-US" sz="2600" dirty="0" smtClean="0">
                <a:effectLst/>
              </a:rPr>
              <a:t>The Senate Appropriations Committee has concluded its work on the bill and its accompanying report is final.</a:t>
            </a:r>
          </a:p>
          <a:p>
            <a:pPr>
              <a:buFont typeface="Wingdings" charset="2"/>
              <a:buChar char="§"/>
            </a:pPr>
            <a:r>
              <a:rPr lang="en-US" sz="2600" dirty="0" smtClean="0">
                <a:effectLst/>
              </a:rPr>
              <a:t>The appropriations bills are required to be completed by September 30 (2016); they are frequently completed later than that.</a:t>
            </a:r>
          </a:p>
          <a:p>
            <a:pPr>
              <a:buFont typeface="Wingdings" charset="2"/>
              <a:buChar char="§"/>
            </a:pPr>
            <a:r>
              <a:rPr lang="en-US" sz="2600" dirty="0">
                <a:effectLst/>
              </a:rPr>
              <a:t>The provisos contained in the Report are highly unlikely to be modified while FY17 MilConVA appropriations proceed through the legislative process to enactment</a:t>
            </a:r>
            <a:r>
              <a:rPr lang="en-US" sz="2600" dirty="0" smtClean="0">
                <a:effectLst/>
              </a:rPr>
              <a:t>.</a:t>
            </a:r>
            <a:endParaRPr lang="en-US" sz="2600" dirty="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FY17 MilConVA (S.Rpt.114-237):</a:t>
            </a:r>
            <a:br>
              <a:rPr lang="en-US" sz="3000" dirty="0"/>
            </a:br>
            <a:r>
              <a:rPr lang="en-US" sz="4800" dirty="0" smtClean="0"/>
              <a:t>Status</a:t>
            </a:r>
            <a:endParaRPr lang="en-US" sz="48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smtClean="0"/>
              <a:t>3</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(pp. 34-35)</a:t>
            </a:r>
            <a:endParaRPr lang="en-US" sz="1400" dirty="0"/>
          </a:p>
        </p:txBody>
      </p:sp>
    </p:spTree>
    <p:extLst>
      <p:ext uri="{BB962C8B-B14F-4D97-AF65-F5344CB8AC3E}">
        <p14:creationId xmlns:p14="http://schemas.microsoft.com/office/powerpoint/2010/main" val="2331335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lnSpcReduction="20000"/>
          </a:bodyPr>
          <a:lstStyle/>
          <a:p>
            <a:r>
              <a:rPr lang="en-US" i="1" dirty="0" smtClean="0"/>
              <a:t>Gulf War-related </a:t>
            </a:r>
            <a:r>
              <a:rPr lang="en-US" i="1" dirty="0"/>
              <a:t>p</a:t>
            </a:r>
            <a:r>
              <a:rPr lang="en-US" i="1" dirty="0" smtClean="0"/>
              <a:t>rovisos included at the request of </a:t>
            </a:r>
            <a:r>
              <a:rPr lang="en-US" i="1" dirty="0"/>
              <a:t> </a:t>
            </a:r>
            <a:r>
              <a:rPr lang="en-US" i="1" dirty="0" smtClean="0"/>
              <a:t>U.S. Senator Tammy Baldwin</a:t>
            </a:r>
            <a:endParaRPr lang="en-US" i="1" dirty="0"/>
          </a:p>
        </p:txBody>
      </p:sp>
      <p:sp>
        <p:nvSpPr>
          <p:cNvPr id="3" name="Title 2"/>
          <p:cNvSpPr>
            <a:spLocks noGrp="1"/>
          </p:cNvSpPr>
          <p:nvPr>
            <p:ph type="title"/>
          </p:nvPr>
        </p:nvSpPr>
        <p:spPr/>
        <p:txBody>
          <a:bodyPr/>
          <a:lstStyle/>
          <a:p>
            <a:r>
              <a:rPr lang="en-US" sz="4000" dirty="0" smtClean="0"/>
              <a:t>FY17 MilConVA </a:t>
            </a:r>
            <a:br>
              <a:rPr lang="en-US" sz="4000" dirty="0" smtClean="0"/>
            </a:br>
            <a:r>
              <a:rPr lang="en-US" sz="4000" dirty="0" smtClean="0"/>
              <a:t>(</a:t>
            </a:r>
            <a:r>
              <a:rPr lang="en-US" sz="4000" dirty="0" err="1" smtClean="0"/>
              <a:t>S.Rpt</a:t>
            </a:r>
            <a:r>
              <a:rPr lang="en-US" sz="4000" dirty="0"/>
              <a:t>. 114-</a:t>
            </a:r>
            <a:r>
              <a:rPr lang="en-US" sz="4000" dirty="0" smtClean="0"/>
              <a:t>237):  </a:t>
            </a:r>
            <a:r>
              <a:rPr lang="en-US" sz="4400" dirty="0" smtClean="0"/>
              <a:t/>
            </a:r>
            <a:br>
              <a:rPr lang="en-US" sz="4400" dirty="0" smtClean="0"/>
            </a:br>
            <a:r>
              <a:rPr lang="en-US" dirty="0" smtClean="0"/>
              <a:t>Baldwin Gulf War Provisos (2016)</a:t>
            </a:r>
            <a:endParaRPr lang="en-US" dirty="0"/>
          </a:p>
        </p:txBody>
      </p:sp>
    </p:spTree>
    <p:extLst>
      <p:ext uri="{BB962C8B-B14F-4D97-AF65-F5344CB8AC3E}">
        <p14:creationId xmlns:p14="http://schemas.microsoft.com/office/powerpoint/2010/main" val="2976051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rmAutofit/>
          </a:bodyPr>
          <a:lstStyle/>
          <a:p>
            <a:pPr marL="18288" indent="0">
              <a:buNone/>
            </a:pPr>
            <a:r>
              <a:rPr lang="en-US" sz="2800" i="1" dirty="0">
                <a:effectLst/>
              </a:rPr>
              <a:t>Gulf War Veterans Claims for Service-Connected Disability </a:t>
            </a:r>
            <a:r>
              <a:rPr lang="en-US" sz="2800" i="1" dirty="0" smtClean="0">
                <a:effectLst/>
              </a:rPr>
              <a:t>Compensation, currently denied at a greater than 80% rate:</a:t>
            </a:r>
            <a:endParaRPr lang="en-US" sz="2800" dirty="0">
              <a:effectLst/>
            </a:endParaRPr>
          </a:p>
          <a:p>
            <a:pPr marL="532638" indent="-514350">
              <a:buFont typeface="+mj-lt"/>
              <a:buAutoNum type="arabicPeriod"/>
            </a:pPr>
            <a:r>
              <a:rPr lang="en-US" sz="2800" dirty="0" smtClean="0">
                <a:effectLst/>
              </a:rPr>
              <a:t>“The </a:t>
            </a:r>
            <a:r>
              <a:rPr lang="en-US" sz="2800" dirty="0">
                <a:effectLst/>
              </a:rPr>
              <a:t>Committee is concerned by the Department’s </a:t>
            </a:r>
            <a:r>
              <a:rPr lang="en-US" sz="2800" dirty="0" smtClean="0">
                <a:effectLst/>
              </a:rPr>
              <a:t>[of Veterans Affairs] rates </a:t>
            </a:r>
            <a:r>
              <a:rPr lang="en-US" sz="2800" dirty="0">
                <a:effectLst/>
              </a:rPr>
              <a:t>of denial of Gulf War veterans’ claims for undiagnosed illnesses and chronic multi-symptom illnesses</a:t>
            </a:r>
            <a:r>
              <a:rPr lang="en-US" sz="2800" dirty="0" smtClean="0">
                <a:effectLst/>
              </a:rPr>
              <a:t>.”</a:t>
            </a:r>
            <a:r>
              <a:rPr lang="en-US" sz="2800" baseline="30000" dirty="0" smtClean="0">
                <a:effectLst/>
              </a:rPr>
              <a:t>3</a:t>
            </a:r>
            <a:endParaRPr lang="en-US" sz="2800" dirty="0" smtClean="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Baldwin Gulf War Provisos (FY17 MilConVA): </a:t>
            </a:r>
            <a:r>
              <a:rPr lang="en-US" sz="3000" dirty="0" smtClean="0"/>
              <a:t/>
            </a:r>
            <a:br>
              <a:rPr lang="en-US" sz="3000" dirty="0" smtClean="0"/>
            </a:br>
            <a:r>
              <a:rPr lang="en-US" sz="4800" dirty="0" smtClean="0"/>
              <a:t>Gulf War Disability Claims</a:t>
            </a:r>
            <a:endParaRPr lang="en-US" sz="48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smtClean="0"/>
              <a:t>3</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(pp. 34-35)</a:t>
            </a:r>
            <a:endParaRPr lang="en-US" sz="1400" dirty="0"/>
          </a:p>
        </p:txBody>
      </p:sp>
    </p:spTree>
    <p:extLst>
      <p:ext uri="{BB962C8B-B14F-4D97-AF65-F5344CB8AC3E}">
        <p14:creationId xmlns:p14="http://schemas.microsoft.com/office/powerpoint/2010/main" val="394811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96324" cy="4525963"/>
          </a:xfrm>
        </p:spPr>
        <p:txBody>
          <a:bodyPr>
            <a:normAutofit/>
          </a:bodyPr>
          <a:lstStyle/>
          <a:p>
            <a:pPr marL="532638" indent="-514350">
              <a:buFont typeface="+mj-lt"/>
              <a:buAutoNum type="arabicPeriod" startAt="2"/>
            </a:pPr>
            <a:r>
              <a:rPr lang="en-US" sz="2800" i="1" dirty="0" smtClean="0">
                <a:effectLst/>
              </a:rPr>
              <a:t>Helping Standardize Gulf War veterans’ </a:t>
            </a:r>
            <a:r>
              <a:rPr lang="en-US" sz="2800" i="1" dirty="0" err="1" smtClean="0">
                <a:effectLst/>
              </a:rPr>
              <a:t>disabilty</a:t>
            </a:r>
            <a:r>
              <a:rPr lang="en-US" sz="2800" i="1" dirty="0" smtClean="0">
                <a:effectLst/>
              </a:rPr>
              <a:t> claims, currently denied at a greater than 80% rate:  </a:t>
            </a:r>
            <a:r>
              <a:rPr lang="en-US" sz="2800" dirty="0" smtClean="0">
                <a:effectLst/>
              </a:rPr>
              <a:t>“The </a:t>
            </a:r>
            <a:r>
              <a:rPr lang="en-US" sz="2800" dirty="0">
                <a:effectLst/>
              </a:rPr>
              <a:t>Department [of Veterans Affairs] is directed to provide the Committees on Appropriations of both Houses of Congress with a finalized Disability Benefits Questionnaire </a:t>
            </a:r>
            <a:r>
              <a:rPr lang="en-US" sz="2800" dirty="0" smtClean="0">
                <a:effectLst/>
              </a:rPr>
              <a:t>(DBQ</a:t>
            </a:r>
            <a:r>
              <a:rPr lang="en-US" sz="2800" dirty="0">
                <a:effectLst/>
              </a:rPr>
              <a:t>)</a:t>
            </a:r>
            <a:r>
              <a:rPr lang="en-US" sz="2800" dirty="0" smtClean="0">
                <a:effectLst/>
              </a:rPr>
              <a:t> </a:t>
            </a:r>
            <a:r>
              <a:rPr lang="en-US" sz="2800" dirty="0">
                <a:effectLst/>
              </a:rPr>
              <a:t>within 180 days of the enactment of this act for each of </a:t>
            </a:r>
            <a:r>
              <a:rPr lang="en-US" sz="2800" dirty="0" smtClean="0">
                <a:effectLst/>
              </a:rPr>
              <a:t>these types </a:t>
            </a:r>
            <a:r>
              <a:rPr lang="en-US" sz="2800" dirty="0">
                <a:effectLst/>
              </a:rPr>
              <a:t>of claims for which a DBQ does not currently exist</a:t>
            </a:r>
            <a:r>
              <a:rPr lang="en-US" sz="2800" dirty="0" smtClean="0">
                <a:effectLst/>
              </a:rPr>
              <a:t>.”</a:t>
            </a:r>
            <a:r>
              <a:rPr lang="en-US" sz="2800" baseline="30000" dirty="0" smtClean="0">
                <a:effectLst/>
              </a:rPr>
              <a:t>3</a:t>
            </a:r>
            <a:endParaRPr lang="en-US" sz="2800" dirty="0" smtClean="0">
              <a:effectLst/>
            </a:endParaRPr>
          </a:p>
        </p:txBody>
      </p:sp>
      <p:sp>
        <p:nvSpPr>
          <p:cNvPr id="2" name="Title 1"/>
          <p:cNvSpPr>
            <a:spLocks noGrp="1"/>
          </p:cNvSpPr>
          <p:nvPr>
            <p:ph type="title"/>
          </p:nvPr>
        </p:nvSpPr>
        <p:spPr>
          <a:xfrm>
            <a:off x="223129" y="314979"/>
            <a:ext cx="8702033" cy="1143000"/>
          </a:xfrm>
        </p:spPr>
        <p:txBody>
          <a:bodyPr>
            <a:normAutofit fontScale="90000"/>
          </a:bodyPr>
          <a:lstStyle/>
          <a:p>
            <a:r>
              <a:rPr lang="en-US" sz="3000" dirty="0"/>
              <a:t>Baldwin Gulf War Provisos (FY17 MilConVA): </a:t>
            </a:r>
            <a:r>
              <a:rPr lang="en-US" sz="3000" dirty="0" smtClean="0"/>
              <a:t/>
            </a:r>
            <a:br>
              <a:rPr lang="en-US" sz="3000" dirty="0" smtClean="0"/>
            </a:br>
            <a:r>
              <a:rPr lang="en-US" sz="4800" dirty="0" smtClean="0"/>
              <a:t>Gulf War Disability Claims</a:t>
            </a:r>
            <a:endParaRPr lang="en-US" sz="4800" dirty="0"/>
          </a:p>
        </p:txBody>
      </p:sp>
      <p:sp>
        <p:nvSpPr>
          <p:cNvPr id="4" name="TextBox 3"/>
          <p:cNvSpPr txBox="1"/>
          <p:nvPr/>
        </p:nvSpPr>
        <p:spPr>
          <a:xfrm>
            <a:off x="223129" y="5943601"/>
            <a:ext cx="8702033" cy="738664"/>
          </a:xfrm>
          <a:prstGeom prst="rect">
            <a:avLst/>
          </a:prstGeom>
          <a:noFill/>
        </p:spPr>
        <p:txBody>
          <a:bodyPr wrap="square" rtlCol="0">
            <a:spAutoFit/>
          </a:bodyPr>
          <a:lstStyle/>
          <a:p>
            <a:r>
              <a:rPr lang="en-US" sz="1400" baseline="30000" dirty="0" smtClean="0"/>
              <a:t>3</a:t>
            </a:r>
            <a:r>
              <a:rPr lang="en-US" sz="1400" dirty="0" smtClean="0"/>
              <a:t>  </a:t>
            </a:r>
            <a:r>
              <a:rPr lang="en-US" sz="1400" u="sng" dirty="0">
                <a:hlinkClick r:id="rId2"/>
              </a:rPr>
              <a:t>S. Rpt. 114-237</a:t>
            </a:r>
            <a:r>
              <a:rPr lang="en-US" sz="1400" dirty="0"/>
              <a:t>, “Military Construction, Veterans Affairs, and Related Agencies Appropriation Bill, 2017” (April 18, 2016), accompanying </a:t>
            </a:r>
            <a:r>
              <a:rPr lang="en-US" sz="1400" u="sng" dirty="0">
                <a:hlinkClick r:id="rId3"/>
              </a:rPr>
              <a:t>S. 2806</a:t>
            </a:r>
            <a:r>
              <a:rPr lang="en-US" sz="1400" dirty="0"/>
              <a:t> (114</a:t>
            </a:r>
            <a:r>
              <a:rPr lang="en-US" sz="1400" baseline="30000" dirty="0"/>
              <a:t>th</a:t>
            </a:r>
            <a:r>
              <a:rPr lang="en-US" sz="1400" dirty="0"/>
              <a:t> Congress), the Military Construction, Veterans Affairs, and Related Agencies Act, 2017. </a:t>
            </a:r>
            <a:r>
              <a:rPr lang="en-US" sz="1400" dirty="0" smtClean="0"/>
              <a:t> (pp. 34-35)</a:t>
            </a:r>
            <a:endParaRPr lang="en-US" sz="1400" dirty="0"/>
          </a:p>
        </p:txBody>
      </p:sp>
    </p:spTree>
    <p:extLst>
      <p:ext uri="{BB962C8B-B14F-4D97-AF65-F5344CB8AC3E}">
        <p14:creationId xmlns:p14="http://schemas.microsoft.com/office/powerpoint/2010/main" val="1391490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593</TotalTime>
  <Words>3983</Words>
  <Application>Microsoft Macintosh PowerPoint</Application>
  <PresentationFormat>On-screen Show (4:3)</PresentationFormat>
  <Paragraphs>108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Elemental</vt:lpstr>
      <vt:lpstr>FY17 MilConVA (S.Rpt.114-237):  New Congressional Guidance on  Gulf War Health &amp; Benefits</vt:lpstr>
      <vt:lpstr>New Gulf War Guidance from Congress</vt:lpstr>
      <vt:lpstr>What is “Report Language”</vt:lpstr>
      <vt:lpstr>Effect of “Report Language”</vt:lpstr>
      <vt:lpstr>FY17 MilConVA (S.Rpt.114-237): Timeline</vt:lpstr>
      <vt:lpstr>FY17 MilConVA (S.Rpt.114-237): Status</vt:lpstr>
      <vt:lpstr>FY17 MilConVA  (S.Rpt. 114-237):   Baldwin Gulf War Provisos (2016)</vt:lpstr>
      <vt:lpstr>Baldwin Gulf War Provisos (FY17 MilConVA):  Gulf War Disability Claims</vt:lpstr>
      <vt:lpstr>Baldwin Gulf War Provisos (FY17 MilConVA):  Gulf War Disability Claims</vt:lpstr>
      <vt:lpstr>Baldwin Gulf War Provisos (FY17 MilConVA):  Gulf War Disability Claims</vt:lpstr>
      <vt:lpstr>Baldwin Gulf War Provisos (FY17 MilConVA):  Gulf War Disability Claims</vt:lpstr>
      <vt:lpstr>Baldwin Gulf War Provisos (FY17 MilConVA):  Gulf War Health Research</vt:lpstr>
      <vt:lpstr>Baldwin Gulf War Provisos (FY17 MilConVA):  Gulf War Health Research</vt:lpstr>
      <vt:lpstr>Baldwin Gulf War Provisos (FY17 MilConVA):  Gulf War Illness Nomenclature</vt:lpstr>
      <vt:lpstr>Baldwin Gulf War Provisos (FY17 MilConVA):  Gulf War Clinician Guide Revision</vt:lpstr>
      <vt:lpstr>Baldwin Gulf War Provisos (FY17 MilConVA):  Gulf War RAC</vt:lpstr>
      <vt:lpstr>Baldwin Gulf War Provisos (FY17 MilConVA):  Gulf War RAC Charter</vt:lpstr>
      <vt:lpstr>Baldwin Gulf War Provisos (FY17 MilConVA):  Gulf War RAC Members</vt:lpstr>
      <vt:lpstr>Baldwin Gulf War Provisos (FY17 MilConVA):  Gulf War RAC Activity</vt:lpstr>
      <vt:lpstr>Baldwin Gulf War Provisos (FY17 MilConVA):  VA Gulf War Data Reporting</vt:lpstr>
      <vt:lpstr>Baldwin Gulf War Provisos (FY17 MilConVA):  Gulf War/OIF/OEF Sleep Disorders</vt:lpstr>
      <vt:lpstr>FY17 MilConVA (S.Rpt. 114-237):   Additional Provisos of Interest</vt:lpstr>
      <vt:lpstr>FY17 MilConVA (S.Rpt. 114-237):  Functional Gastrointestinal Disorders</vt:lpstr>
      <vt:lpstr>FY17 MilConVA (S.Rpt. 114-237):  Toxic Exposures</vt:lpstr>
      <vt:lpstr>FY17 MilConVA (S.Rpt. 114-237):  NAM Toxic Exposures Study</vt:lpstr>
      <vt:lpstr>FY17 MilConVA (S.Rpt. 114-237):  NAM Toxic Exposures Study, ct’d.</vt:lpstr>
      <vt:lpstr>FY17 MilConVA (S.Rpt. 114-237):  VA Research Reports</vt:lpstr>
      <vt:lpstr>FY17 MilConVA (S.Rpt. 114-237):  Burn Pits</vt:lpstr>
      <vt:lpstr>FY17 MilConVA (S.Rpt. 114-237):  Burn Pits</vt:lpstr>
      <vt:lpstr>FY17 MilConVA (S.Rpt. 114-237):  Airborne Hazards &amp; Open Burn Pit Registry</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Congressional guidance  on gulf war health and benefits</dc:title>
  <dc:creator>Anthony Hardie</dc:creator>
  <cp:lastModifiedBy>Anthony Hardie</cp:lastModifiedBy>
  <cp:revision>37</cp:revision>
  <dcterms:created xsi:type="dcterms:W3CDTF">2016-04-28T15:42:29Z</dcterms:created>
  <dcterms:modified xsi:type="dcterms:W3CDTF">2016-05-21T03:12:17Z</dcterms:modified>
</cp:coreProperties>
</file>